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5" r:id="rId1"/>
  </p:sldMasterIdLst>
  <p:notesMasterIdLst>
    <p:notesMasterId r:id="rId16"/>
  </p:notesMasterIdLst>
  <p:sldIdLst>
    <p:sldId id="4778" r:id="rId2"/>
    <p:sldId id="1010" r:id="rId3"/>
    <p:sldId id="4787" r:id="rId4"/>
    <p:sldId id="4780" r:id="rId5"/>
    <p:sldId id="4779" r:id="rId6"/>
    <p:sldId id="4781" r:id="rId7"/>
    <p:sldId id="4782" r:id="rId8"/>
    <p:sldId id="4783" r:id="rId9"/>
    <p:sldId id="4788" r:id="rId10"/>
    <p:sldId id="4784" r:id="rId11"/>
    <p:sldId id="4785" r:id="rId12"/>
    <p:sldId id="4789" r:id="rId13"/>
    <p:sldId id="4786" r:id="rId14"/>
    <p:sldId id="275"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Light" panose="02000000000000000000" pitchFamily="2" charset="0"/>
      <p:regular r:id="rId29"/>
      <p:italic r:id="rId30"/>
    </p:embeddedFont>
    <p:embeddedFont>
      <p:font typeface="Roboto Medium" panose="02000000000000000000" pitchFamily="2" charset="0"/>
      <p:regular r:id="rId31"/>
      <p:italic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7"/>
            <p14:sldId id="4780"/>
            <p14:sldId id="4779"/>
            <p14:sldId id="4781"/>
            <p14:sldId id="4782"/>
            <p14:sldId id="4783"/>
            <p14:sldId id="4788"/>
            <p14:sldId id="4784"/>
            <p14:sldId id="4785"/>
            <p14:sldId id="4789"/>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348"/>
    <a:srgbClr val="C7C5C4"/>
    <a:srgbClr val="BCB5AC"/>
    <a:srgbClr val="80DF7C"/>
    <a:srgbClr val="8F73BF"/>
    <a:srgbClr val="C9647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283" autoAdjust="0"/>
  </p:normalViewPr>
  <p:slideViewPr>
    <p:cSldViewPr snapToGrid="0" showGuides="1">
      <p:cViewPr varScale="1">
        <p:scale>
          <a:sx n="82" d="100"/>
          <a:sy n="82" d="100"/>
        </p:scale>
        <p:origin x="112" y="1328"/>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20/06/2023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47835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14</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272677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94955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21879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49312872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8385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441320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33492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011411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73300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148712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18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046808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203856549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8860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7867496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716046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90130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010393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03492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6375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253153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26137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6/20/2023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
        <p:nvSpPr>
          <p:cNvPr id="11" name="Rectangle 10">
            <a:extLst>
              <a:ext uri="{FF2B5EF4-FFF2-40B4-BE49-F238E27FC236}">
                <a16:creationId xmlns:a16="http://schemas.microsoft.com/office/drawing/2014/main" id="{6E622715-74B0-0A8D-3F3D-BC11D0E0E4B0}"/>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Slide Number Placeholder 6">
            <a:extLst>
              <a:ext uri="{FF2B5EF4-FFF2-40B4-BE49-F238E27FC236}">
                <a16:creationId xmlns:a16="http://schemas.microsoft.com/office/drawing/2014/main" id="{0909E621-9E25-1162-4F47-6D873B0BFC6A}"/>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13" name="Oval 12">
            <a:extLst>
              <a:ext uri="{FF2B5EF4-FFF2-40B4-BE49-F238E27FC236}">
                <a16:creationId xmlns:a16="http://schemas.microsoft.com/office/drawing/2014/main" id="{C2C8B45D-65E1-C0AF-FC8E-B6B13BD6322E}"/>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1F7FDF75-AA1C-EFBC-C8C3-7533FE4F40CA}"/>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75927F2F-47AB-21EE-D649-6ACE30158FCF}"/>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55B65304-72F5-0CFB-BB07-C6741104D843}"/>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6907D4AB-235A-F7B4-FE36-F1C1C8AC4C6F}"/>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BE41388F-A14D-3619-B7F3-603F1FB06E4B}"/>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9DEADA24-B4E4-D4C6-8EF4-80D412671AA2}"/>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9C67C903-E11D-B897-F93B-EAC8624D3BF0}"/>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ED53A3BC-40E8-B795-5F66-8EFF46B5F815}"/>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DE10C230-BAC8-4FCE-341B-D7254D0251DF}"/>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5" name="Oval 24">
            <a:extLst>
              <a:ext uri="{FF2B5EF4-FFF2-40B4-BE49-F238E27FC236}">
                <a16:creationId xmlns:a16="http://schemas.microsoft.com/office/drawing/2014/main" id="{6BD9FB5C-26C9-E169-C598-55EDD5720002}"/>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Oval 25">
            <a:extLst>
              <a:ext uri="{FF2B5EF4-FFF2-40B4-BE49-F238E27FC236}">
                <a16:creationId xmlns:a16="http://schemas.microsoft.com/office/drawing/2014/main" id="{2C2DEB0E-AC0A-9A68-C09C-B07A5CD8EC68}"/>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Oval 26">
            <a:extLst>
              <a:ext uri="{FF2B5EF4-FFF2-40B4-BE49-F238E27FC236}">
                <a16:creationId xmlns:a16="http://schemas.microsoft.com/office/drawing/2014/main" id="{25F22D0A-6A8F-C5B9-80ED-4AA3BF7B49D3}"/>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8" name="Oval 27">
            <a:extLst>
              <a:ext uri="{FF2B5EF4-FFF2-40B4-BE49-F238E27FC236}">
                <a16:creationId xmlns:a16="http://schemas.microsoft.com/office/drawing/2014/main" id="{E99EF757-E552-CC32-AB06-B1ED5AF9A7EC}"/>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9" name="Oval 28">
            <a:extLst>
              <a:ext uri="{FF2B5EF4-FFF2-40B4-BE49-F238E27FC236}">
                <a16:creationId xmlns:a16="http://schemas.microsoft.com/office/drawing/2014/main" id="{08871CD7-A33E-7B54-5590-90489009A05C}"/>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0" name="Oval 29">
            <a:extLst>
              <a:ext uri="{FF2B5EF4-FFF2-40B4-BE49-F238E27FC236}">
                <a16:creationId xmlns:a16="http://schemas.microsoft.com/office/drawing/2014/main" id="{DCA45EB0-D78E-3595-A22F-734968DBD979}"/>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1" name="Oval 30">
            <a:extLst>
              <a:ext uri="{FF2B5EF4-FFF2-40B4-BE49-F238E27FC236}">
                <a16:creationId xmlns:a16="http://schemas.microsoft.com/office/drawing/2014/main" id="{CE041D35-1424-21DC-41D7-FC3942A35264}"/>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Freeform 5">
            <a:extLst>
              <a:ext uri="{FF2B5EF4-FFF2-40B4-BE49-F238E27FC236}">
                <a16:creationId xmlns:a16="http://schemas.microsoft.com/office/drawing/2014/main" id="{1F074657-A561-473F-8421-A405610C8D4A}"/>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3" name="MSIPCMContentMarking" descr="{&quot;HashCode&quot;:-231024771,&quot;Placement&quot;:&quot;Footer&quot;}">
            <a:extLst>
              <a:ext uri="{FF2B5EF4-FFF2-40B4-BE49-F238E27FC236}">
                <a16:creationId xmlns:a16="http://schemas.microsoft.com/office/drawing/2014/main" id="{68AC2E85-94C6-A14B-40DC-D04A59CCCE41}"/>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640820447"/>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56" userDrawn="1">
          <p15:clr>
            <a:srgbClr val="5ACBF0"/>
          </p15:clr>
        </p15:guide>
        <p15:guide id="2" orient="horz" pos="3793" userDrawn="1">
          <p15:clr>
            <a:srgbClr val="5ACBF0"/>
          </p15:clr>
        </p15:guide>
        <p15:guide id="3" orient="horz" pos="315" userDrawn="1">
          <p15:clr>
            <a:srgbClr val="5ACBF0"/>
          </p15:clr>
        </p15:guide>
        <p15:guide id="4" pos="760" userDrawn="1">
          <p15:clr>
            <a:srgbClr val="5ACBF0"/>
          </p15:clr>
        </p15:guide>
        <p15:guide id="5" orient="horz" pos="822" userDrawn="1">
          <p15:clr>
            <a:srgbClr val="FBAE40"/>
          </p15:clr>
        </p15:guide>
        <p15:guide id="6"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0.xml"/><Relationship Id="rId5" Type="http://schemas.openxmlformats.org/officeDocument/2006/relationships/hyperlink" Target="http://giphy.com/search/excited" TargetMode="Externa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webstockreview.net/explore/conclusion-clipart-animat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freeiconshop.com/icon/task-complete-icon-flat/" TargetMode="External"/><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a:xfrm>
            <a:off x="1955798" y="3357562"/>
            <a:ext cx="9802814" cy="1187448"/>
          </a:xfrm>
        </p:spPr>
        <p:txBody>
          <a:bodyPr/>
          <a:lstStyle/>
          <a:p>
            <a:pPr algn="ctr"/>
            <a:r>
              <a:rPr lang="en-AU" sz="3000" dirty="0">
                <a:solidFill>
                  <a:schemeClr val="accent6"/>
                </a:solidFill>
                <a:highlight>
                  <a:srgbClr val="000000"/>
                </a:highlight>
                <a:latin typeface="Times New Roman" panose="02020603050405020304" pitchFamily="18" charset="0"/>
                <a:cs typeface="Times New Roman" panose="02020603050405020304" pitchFamily="18" charset="0"/>
              </a:rPr>
              <a:t>CRUNCHING THE CHIPS: Data Analytics For The Retail Stores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a:xfrm>
            <a:off x="9485179" y="5397417"/>
            <a:ext cx="2503488" cy="1236662"/>
          </a:xfrm>
        </p:spPr>
        <p:txBody>
          <a:bodyPr/>
          <a:lstStyle/>
          <a:p>
            <a:r>
              <a:rPr lang="en-AU" dirty="0">
                <a:solidFill>
                  <a:srgbClr val="FFFF00"/>
                </a:solidFill>
                <a:highlight>
                  <a:srgbClr val="000000"/>
                </a:highlight>
                <a:latin typeface="Times New Roman" panose="02020603050405020304" pitchFamily="18" charset="0"/>
                <a:cs typeface="Times New Roman" panose="02020603050405020304" pitchFamily="18" charset="0"/>
              </a:rPr>
              <a:t>Done By,</a:t>
            </a:r>
          </a:p>
          <a:p>
            <a:pPr algn="ctr"/>
            <a:r>
              <a:rPr lang="en-AU" dirty="0">
                <a:solidFill>
                  <a:srgbClr val="FFFF00"/>
                </a:solidFill>
                <a:latin typeface="Times New Roman" panose="02020603050405020304" pitchFamily="18" charset="0"/>
                <a:cs typeface="Times New Roman" panose="02020603050405020304" pitchFamily="18" charset="0"/>
              </a:rPr>
              <a:t> </a:t>
            </a:r>
            <a:r>
              <a:rPr lang="en-AU" dirty="0">
                <a:solidFill>
                  <a:srgbClr val="FFFF00"/>
                </a:solidFill>
                <a:highlight>
                  <a:srgbClr val="000000"/>
                </a:highlight>
                <a:latin typeface="Times New Roman" panose="02020603050405020304" pitchFamily="18" charset="0"/>
                <a:cs typeface="Times New Roman" panose="02020603050405020304" pitchFamily="18" charset="0"/>
              </a:rPr>
              <a:t>Data Analyst : SETHU S</a:t>
            </a:r>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000005"/>
                  </a:solidFill>
                  <a:latin typeface="Roboto Medium" panose="02000000000000000000" pitchFamily="2" charset="0"/>
                  <a:ea typeface="Roboto Light" panose="02000000000000000000" pitchFamily="2" charset="0"/>
                </a:rPr>
                <a:t>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
        <p:nvSpPr>
          <p:cNvPr id="5" name="TextBox 4">
            <a:extLst>
              <a:ext uri="{FF2B5EF4-FFF2-40B4-BE49-F238E27FC236}">
                <a16:creationId xmlns:a16="http://schemas.microsoft.com/office/drawing/2014/main" id="{1EFE06D6-2DFB-7AAF-6A84-31FD14F38DE0}"/>
              </a:ext>
            </a:extLst>
          </p:cNvPr>
          <p:cNvSpPr txBox="1"/>
          <p:nvPr/>
        </p:nvSpPr>
        <p:spPr>
          <a:xfrm>
            <a:off x="1054101" y="1335883"/>
            <a:ext cx="10704512" cy="1078706"/>
          </a:xfrm>
          <a:prstGeom prst="rect">
            <a:avLst/>
          </a:prstGeom>
          <a:noFill/>
        </p:spPr>
        <p:txBody>
          <a:bodyPr wrap="square" lIns="0" tIns="0" rIns="0" bIns="0" rtlCol="0" anchor="t">
            <a:noAutofit/>
          </a:bodyPr>
          <a:lstStyle/>
          <a:p>
            <a:pPr algn="ctr"/>
            <a:r>
              <a:rPr lang="en-IN" sz="3400" dirty="0">
                <a:solidFill>
                  <a:schemeClr val="accent6"/>
                </a:solidFill>
                <a:highlight>
                  <a:srgbClr val="000000"/>
                </a:highlight>
                <a:latin typeface="Times New Roman" panose="02020603050405020304" pitchFamily="18" charset="0"/>
                <a:ea typeface="Roboto Light" panose="02000000000000000000" pitchFamily="2" charset="0"/>
                <a:cs typeface="Times New Roman" panose="02020603050405020304" pitchFamily="18" charset="0"/>
              </a:rPr>
              <a:t>QUANTIUM  DATA   ANALYTICS  VIRTUAL  INTENSHIP PROGRAM(Forage) - 2023</a:t>
            </a:r>
            <a:endParaRPr lang="en-US" sz="3400" dirty="0" err="1">
              <a:solidFill>
                <a:schemeClr val="accent6"/>
              </a:solidFill>
              <a:highlight>
                <a:srgbClr val="000000"/>
              </a:highlight>
              <a:latin typeface="Times New Roman" panose="02020603050405020304" pitchFamily="18"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553AC3-573E-19B6-220D-78B11339C28D}"/>
              </a:ext>
            </a:extLst>
          </p:cNvPr>
          <p:cNvSpPr txBox="1"/>
          <p:nvPr/>
        </p:nvSpPr>
        <p:spPr>
          <a:xfrm>
            <a:off x="1036749" y="330489"/>
            <a:ext cx="7476185" cy="369332"/>
          </a:xfrm>
          <a:prstGeom prst="rect">
            <a:avLst/>
          </a:prstGeom>
          <a:noFill/>
        </p:spPr>
        <p:txBody>
          <a:bodyPr wrap="square">
            <a:spAutoFit/>
          </a:bodyPr>
          <a:lstStyle/>
          <a:p>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TASK  2: COMPARISON: TRIAL STORE VS CONTROL STORES</a:t>
            </a:r>
            <a:endParaRPr lang="en-US" dirty="0"/>
          </a:p>
        </p:txBody>
      </p:sp>
      <p:sp>
        <p:nvSpPr>
          <p:cNvPr id="10" name="Text Placeholder 3">
            <a:extLst>
              <a:ext uri="{FF2B5EF4-FFF2-40B4-BE49-F238E27FC236}">
                <a16:creationId xmlns:a16="http://schemas.microsoft.com/office/drawing/2014/main" id="{F0F5AE5E-B7E5-74BA-1032-0C16DD373ABF}"/>
              </a:ext>
            </a:extLst>
          </p:cNvPr>
          <p:cNvSpPr txBox="1">
            <a:spLocks/>
          </p:cNvSpPr>
          <p:nvPr/>
        </p:nvSpPr>
        <p:spPr>
          <a:xfrm>
            <a:off x="1639473" y="871507"/>
            <a:ext cx="10101953" cy="1686163"/>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Control Stores</a:t>
            </a:r>
            <a:r>
              <a:rPr lang="en-US" sz="1500" dirty="0">
                <a:solidFill>
                  <a:schemeClr val="tx1"/>
                </a:solidFill>
                <a:latin typeface="Times New Roman" panose="02020603050405020304" pitchFamily="18" charset="0"/>
                <a:cs typeface="Times New Roman" panose="02020603050405020304" pitchFamily="18" charset="0"/>
              </a:rPr>
              <a:t>: These Stores are actually not under any criteria to satisfy ,does not receives any control over its performances and wont  get any special treatments.  STORE : 100, 160,200.</a:t>
            </a:r>
          </a:p>
          <a:p>
            <a:pPr>
              <a:lnSpc>
                <a:spcPct val="150000"/>
              </a:lnSpc>
            </a:pPr>
            <a:r>
              <a:rPr lang="en-US" sz="1500" dirty="0">
                <a:solidFill>
                  <a:schemeClr val="tx1"/>
                </a:solidFill>
                <a:latin typeface="Times New Roman" panose="02020603050405020304" pitchFamily="18" charset="0"/>
                <a:cs typeface="Times New Roman" panose="02020603050405020304" pitchFamily="18" charset="0"/>
              </a:rPr>
              <a:t>Trial Stores: These Stores will actually gets more attention because it will be receiving some treatments and special attention to boost up its </a:t>
            </a:r>
            <a:r>
              <a:rPr lang="en-US" sz="1500" dirty="0" err="1">
                <a:solidFill>
                  <a:schemeClr val="tx1"/>
                </a:solidFill>
                <a:latin typeface="Times New Roman" panose="02020603050405020304" pitchFamily="18" charset="0"/>
                <a:cs typeface="Times New Roman" panose="02020603050405020304" pitchFamily="18" charset="0"/>
              </a:rPr>
              <a:t>perfomances</a:t>
            </a:r>
            <a:r>
              <a:rPr lang="en-US" sz="1500" dirty="0">
                <a:solidFill>
                  <a:schemeClr val="tx1"/>
                </a:solidFill>
                <a:latin typeface="Times New Roman" panose="02020603050405020304" pitchFamily="18" charset="0"/>
                <a:cs typeface="Times New Roman" panose="02020603050405020304" pitchFamily="18" charset="0"/>
              </a:rPr>
              <a:t> on Total Sales.  STORE:77, 86  and 88.</a:t>
            </a:r>
          </a:p>
          <a:p>
            <a:pPr>
              <a:lnSpc>
                <a:spcPct val="150000"/>
              </a:lnSpc>
            </a:pPr>
            <a:endParaRPr lang="en-US" sz="1500"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47D572-440F-9AF4-1834-A942FD44B9D5}"/>
              </a:ext>
            </a:extLst>
          </p:cNvPr>
          <p:cNvSpPr txBox="1"/>
          <p:nvPr/>
        </p:nvSpPr>
        <p:spPr>
          <a:xfrm>
            <a:off x="1036749" y="408837"/>
            <a:ext cx="7476185" cy="369332"/>
          </a:xfrm>
          <a:prstGeom prst="rect">
            <a:avLst/>
          </a:prstGeom>
          <a:noFill/>
        </p:spPr>
        <p:txBody>
          <a:bodyPr wrap="square">
            <a:spAutoFit/>
          </a:bodyPr>
          <a:lstStyle/>
          <a:p>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TASK  2: COMPARISON: TRIAL STORE VS CONTROL STORES</a:t>
            </a:r>
            <a:endParaRPr lang="en-US" dirty="0"/>
          </a:p>
        </p:txBody>
      </p:sp>
      <p:sp>
        <p:nvSpPr>
          <p:cNvPr id="13" name="TextBox 12">
            <a:extLst>
              <a:ext uri="{FF2B5EF4-FFF2-40B4-BE49-F238E27FC236}">
                <a16:creationId xmlns:a16="http://schemas.microsoft.com/office/drawing/2014/main" id="{493B4F4E-FEF7-9E93-F22D-3AC12734F85C}"/>
              </a:ext>
            </a:extLst>
          </p:cNvPr>
          <p:cNvSpPr txBox="1"/>
          <p:nvPr/>
        </p:nvSpPr>
        <p:spPr>
          <a:xfrm>
            <a:off x="1036748" y="2466342"/>
            <a:ext cx="7476185" cy="369332"/>
          </a:xfrm>
          <a:prstGeom prst="rect">
            <a:avLst/>
          </a:prstGeom>
          <a:noFill/>
        </p:spPr>
        <p:txBody>
          <a:bodyPr wrap="square">
            <a:spAutoFit/>
          </a:bodyPr>
          <a:lstStyle/>
          <a:p>
            <a:pPr marL="285750" indent="-285750">
              <a:buFont typeface="Wingdings" panose="05000000000000000000" pitchFamily="2" charset="2"/>
              <a:buChar char="v"/>
            </a:pPr>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CORRELATION ANALYSIS:</a:t>
            </a:r>
            <a:endParaRPr lang="en-US" dirty="0"/>
          </a:p>
        </p:txBody>
      </p:sp>
      <p:pic>
        <p:nvPicPr>
          <p:cNvPr id="15" name="Picture 14">
            <a:extLst>
              <a:ext uri="{FF2B5EF4-FFF2-40B4-BE49-F238E27FC236}">
                <a16:creationId xmlns:a16="http://schemas.microsoft.com/office/drawing/2014/main" id="{9198B895-3FC7-7092-EAA2-E9ED3F7251F6}"/>
              </a:ext>
            </a:extLst>
          </p:cNvPr>
          <p:cNvPicPr>
            <a:picLocks noChangeAspect="1"/>
          </p:cNvPicPr>
          <p:nvPr/>
        </p:nvPicPr>
        <p:blipFill>
          <a:blip r:embed="rId2"/>
          <a:stretch>
            <a:fillRect/>
          </a:stretch>
        </p:blipFill>
        <p:spPr>
          <a:xfrm>
            <a:off x="1036748" y="2889783"/>
            <a:ext cx="5244782" cy="3115110"/>
          </a:xfrm>
          <a:prstGeom prst="rect">
            <a:avLst/>
          </a:prstGeom>
        </p:spPr>
      </p:pic>
      <p:sp>
        <p:nvSpPr>
          <p:cNvPr id="18" name="Text Placeholder 3">
            <a:extLst>
              <a:ext uri="{FF2B5EF4-FFF2-40B4-BE49-F238E27FC236}">
                <a16:creationId xmlns:a16="http://schemas.microsoft.com/office/drawing/2014/main" id="{E04E6C0B-C3EB-8DE6-33E1-229230417D0D}"/>
              </a:ext>
            </a:extLst>
          </p:cNvPr>
          <p:cNvSpPr txBox="1">
            <a:spLocks/>
          </p:cNvSpPr>
          <p:nvPr/>
        </p:nvSpPr>
        <p:spPr>
          <a:xfrm>
            <a:off x="6791740" y="3606215"/>
            <a:ext cx="5108712" cy="2869096"/>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Control Store 100 and 160 performed well when comparing with Trial Store 77.</a:t>
            </a:r>
          </a:p>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But there is  no Significant correlation found between these Stores in terms of  Total Sales.</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7" name="Picture 6">
            <a:extLst>
              <a:ext uri="{FF2B5EF4-FFF2-40B4-BE49-F238E27FC236}">
                <a16:creationId xmlns:a16="http://schemas.microsoft.com/office/drawing/2014/main" id="{CA7C03CE-B3D0-A1E0-7DC8-B2898A28715D}"/>
              </a:ext>
            </a:extLst>
          </p:cNvPr>
          <p:cNvPicPr>
            <a:picLocks noChangeAspect="1"/>
          </p:cNvPicPr>
          <p:nvPr/>
        </p:nvPicPr>
        <p:blipFill>
          <a:blip r:embed="rId3"/>
          <a:stretch>
            <a:fillRect/>
          </a:stretch>
        </p:blipFill>
        <p:spPr>
          <a:xfrm>
            <a:off x="6732104" y="3429000"/>
            <a:ext cx="5309130" cy="3210373"/>
          </a:xfrm>
          <a:prstGeom prst="rect">
            <a:avLst/>
          </a:prstGeom>
        </p:spPr>
      </p:pic>
      <p:pic>
        <p:nvPicPr>
          <p:cNvPr id="8" name="Picture 7">
            <a:extLst>
              <a:ext uri="{FF2B5EF4-FFF2-40B4-BE49-F238E27FC236}">
                <a16:creationId xmlns:a16="http://schemas.microsoft.com/office/drawing/2014/main" id="{C9D87F74-20ED-531C-0432-602FAD9DA3D9}"/>
              </a:ext>
            </a:extLst>
          </p:cNvPr>
          <p:cNvPicPr>
            <a:picLocks noChangeAspect="1"/>
          </p:cNvPicPr>
          <p:nvPr/>
        </p:nvPicPr>
        <p:blipFill>
          <a:blip r:embed="rId4"/>
          <a:stretch>
            <a:fillRect/>
          </a:stretch>
        </p:blipFill>
        <p:spPr>
          <a:xfrm>
            <a:off x="917317" y="218627"/>
            <a:ext cx="5178683" cy="3115110"/>
          </a:xfrm>
          <a:prstGeom prst="rect">
            <a:avLst/>
          </a:prstGeom>
        </p:spPr>
      </p:pic>
      <p:sp>
        <p:nvSpPr>
          <p:cNvPr id="9" name="Text Placeholder 3">
            <a:extLst>
              <a:ext uri="{FF2B5EF4-FFF2-40B4-BE49-F238E27FC236}">
                <a16:creationId xmlns:a16="http://schemas.microsoft.com/office/drawing/2014/main" id="{A49CC9F5-466C-DD88-24B8-37C0DB77D38D}"/>
              </a:ext>
            </a:extLst>
          </p:cNvPr>
          <p:cNvSpPr txBox="1">
            <a:spLocks/>
          </p:cNvSpPr>
          <p:nvPr/>
        </p:nvSpPr>
        <p:spPr>
          <a:xfrm>
            <a:off x="1305340" y="4194312"/>
            <a:ext cx="5108712" cy="2663688"/>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Trial store 88 performed well than the Control Stores 100 and 160 in Total sales.</a:t>
            </a:r>
          </a:p>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But there is  no Significant correlation found between these Stores in terms of  Total Sales.</a:t>
            </a:r>
          </a:p>
        </p:txBody>
      </p:sp>
      <p:sp>
        <p:nvSpPr>
          <p:cNvPr id="10" name="Text Placeholder 3">
            <a:extLst>
              <a:ext uri="{FF2B5EF4-FFF2-40B4-BE49-F238E27FC236}">
                <a16:creationId xmlns:a16="http://schemas.microsoft.com/office/drawing/2014/main" id="{C21D512C-AFA7-8121-3CDA-620874860F23}"/>
              </a:ext>
            </a:extLst>
          </p:cNvPr>
          <p:cNvSpPr txBox="1">
            <a:spLocks/>
          </p:cNvSpPr>
          <p:nvPr/>
        </p:nvSpPr>
        <p:spPr>
          <a:xfrm>
            <a:off x="6944140" y="510209"/>
            <a:ext cx="5108712" cy="2663688"/>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Control Store 100 and 160 performed well than Trial store 86 in Total sales.</a:t>
            </a:r>
          </a:p>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But there is no Significant correlation found between these Stores in terms of  Total Sales.</a:t>
            </a: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sp>
        <p:nvSpPr>
          <p:cNvPr id="10" name="Text Placeholder 3">
            <a:extLst>
              <a:ext uri="{FF2B5EF4-FFF2-40B4-BE49-F238E27FC236}">
                <a16:creationId xmlns:a16="http://schemas.microsoft.com/office/drawing/2014/main" id="{C21D512C-AFA7-8121-3CDA-620874860F23}"/>
              </a:ext>
            </a:extLst>
          </p:cNvPr>
          <p:cNvSpPr txBox="1">
            <a:spLocks/>
          </p:cNvSpPr>
          <p:nvPr/>
        </p:nvSpPr>
        <p:spPr>
          <a:xfrm>
            <a:off x="6772759" y="2323510"/>
            <a:ext cx="5334337" cy="3511601"/>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Control Store 200 performed well than other Stores in Avg Price/ Unit.</a:t>
            </a:r>
          </a:p>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But there is Significantly Strong Positive correlation(uphill trend) found between these Control Store: 160 and  in terms of  Avg Price/ Unit.</a:t>
            </a:r>
          </a:p>
        </p:txBody>
      </p:sp>
      <p:pic>
        <p:nvPicPr>
          <p:cNvPr id="4" name="Picture 3">
            <a:extLst>
              <a:ext uri="{FF2B5EF4-FFF2-40B4-BE49-F238E27FC236}">
                <a16:creationId xmlns:a16="http://schemas.microsoft.com/office/drawing/2014/main" id="{7690F1AE-54A6-586E-20DA-D5DEE29AB9CC}"/>
              </a:ext>
            </a:extLst>
          </p:cNvPr>
          <p:cNvPicPr>
            <a:picLocks noChangeAspect="1"/>
          </p:cNvPicPr>
          <p:nvPr/>
        </p:nvPicPr>
        <p:blipFill>
          <a:blip r:embed="rId3"/>
          <a:stretch>
            <a:fillRect/>
          </a:stretch>
        </p:blipFill>
        <p:spPr>
          <a:xfrm>
            <a:off x="939764" y="914401"/>
            <a:ext cx="5600988" cy="4804474"/>
          </a:xfrm>
          <a:prstGeom prst="rect">
            <a:avLst/>
          </a:prstGeom>
        </p:spPr>
      </p:pic>
      <p:pic>
        <p:nvPicPr>
          <p:cNvPr id="6" name="Picture 5" descr="A picture containing toy, cartoon, LEGO, yellow&#10;&#10;Description automatically generated">
            <a:extLst>
              <a:ext uri="{FF2B5EF4-FFF2-40B4-BE49-F238E27FC236}">
                <a16:creationId xmlns:a16="http://schemas.microsoft.com/office/drawing/2014/main" id="{36827959-807D-D125-745E-13EFBB2FE47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00080" y="0"/>
            <a:ext cx="4447691" cy="2072414"/>
          </a:xfrm>
          <a:prstGeom prst="rect">
            <a:avLst/>
          </a:prstGeom>
        </p:spPr>
      </p:pic>
    </p:spTree>
    <p:extLst>
      <p:ext uri="{BB962C8B-B14F-4D97-AF65-F5344CB8AC3E}">
        <p14:creationId xmlns:p14="http://schemas.microsoft.com/office/powerpoint/2010/main" val="32511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
        <p:nvSpPr>
          <p:cNvPr id="6" name="TextBox 5">
            <a:extLst>
              <a:ext uri="{FF2B5EF4-FFF2-40B4-BE49-F238E27FC236}">
                <a16:creationId xmlns:a16="http://schemas.microsoft.com/office/drawing/2014/main" id="{8AAA49CE-24A4-F717-312D-F2033458B98D}"/>
              </a:ext>
            </a:extLst>
          </p:cNvPr>
          <p:cNvSpPr txBox="1"/>
          <p:nvPr/>
        </p:nvSpPr>
        <p:spPr>
          <a:xfrm>
            <a:off x="996991" y="478516"/>
            <a:ext cx="7476185" cy="369332"/>
          </a:xfrm>
          <a:prstGeom prst="rect">
            <a:avLst/>
          </a:prstGeom>
          <a:noFill/>
        </p:spPr>
        <p:txBody>
          <a:bodyPr wrap="square">
            <a:spAutoFit/>
          </a:bodyPr>
          <a:lstStyle/>
          <a:p>
            <a:pPr marL="285750" indent="-285750">
              <a:buFont typeface="Wingdings" panose="05000000000000000000" pitchFamily="2" charset="2"/>
              <a:buChar char="v"/>
            </a:pPr>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TWO WAY ANOVA FINDINGS :</a:t>
            </a:r>
            <a:endParaRPr lang="en-US" dirty="0"/>
          </a:p>
        </p:txBody>
      </p:sp>
      <p:sp>
        <p:nvSpPr>
          <p:cNvPr id="7" name="Text Placeholder 3">
            <a:extLst>
              <a:ext uri="{FF2B5EF4-FFF2-40B4-BE49-F238E27FC236}">
                <a16:creationId xmlns:a16="http://schemas.microsoft.com/office/drawing/2014/main" id="{009EECF3-0F39-8BC9-8521-ABF7A63220F3}"/>
              </a:ext>
            </a:extLst>
          </p:cNvPr>
          <p:cNvSpPr txBox="1">
            <a:spLocks/>
          </p:cNvSpPr>
          <p:nvPr/>
        </p:nvSpPr>
        <p:spPr>
          <a:xfrm>
            <a:off x="1325218" y="1002879"/>
            <a:ext cx="5108712" cy="2313758"/>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Features That Have Significant Effect On Total Sales  And Those Categories Are:</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Premium customers</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Product Quantity</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Life Stage</a:t>
            </a:r>
          </a:p>
          <a:p>
            <a:pPr>
              <a:lnSpc>
                <a:spcPct val="150000"/>
              </a:lnSpc>
            </a:pPr>
            <a:endParaRPr lang="en-US" sz="15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3">
            <a:extLst>
              <a:ext uri="{FF2B5EF4-FFF2-40B4-BE49-F238E27FC236}">
                <a16:creationId xmlns:a16="http://schemas.microsoft.com/office/drawing/2014/main" id="{258201D6-01AA-D1BF-7817-8475E9E26564}"/>
              </a:ext>
            </a:extLst>
          </p:cNvPr>
          <p:cNvSpPr txBox="1">
            <a:spLocks/>
          </p:cNvSpPr>
          <p:nvPr/>
        </p:nvSpPr>
        <p:spPr>
          <a:xfrm>
            <a:off x="6677300" y="983506"/>
            <a:ext cx="5108712" cy="2313758"/>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Significant </a:t>
            </a:r>
            <a:r>
              <a:rPr lang="en-US" sz="1500" dirty="0" err="1">
                <a:solidFill>
                  <a:schemeClr val="tx1"/>
                </a:solidFill>
                <a:latin typeface="Times New Roman" panose="02020603050405020304" pitchFamily="18" charset="0"/>
                <a:cs typeface="Times New Roman" panose="02020603050405020304" pitchFamily="18" charset="0"/>
              </a:rPr>
              <a:t>Interacion</a:t>
            </a:r>
            <a:r>
              <a:rPr lang="en-US" sz="1500" dirty="0">
                <a:solidFill>
                  <a:schemeClr val="tx1"/>
                </a:solidFill>
                <a:latin typeface="Times New Roman" panose="02020603050405020304" pitchFamily="18" charset="0"/>
                <a:cs typeface="Times New Roman" panose="02020603050405020304" pitchFamily="18" charset="0"/>
              </a:rPr>
              <a:t> Effect On Total Sales  Are:</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Premium customers : Life Stage</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Product Quantity : Life Stage</a:t>
            </a:r>
          </a:p>
          <a:p>
            <a:pPr marL="285750" indent="-285750">
              <a:lnSpc>
                <a:spcPct val="150000"/>
              </a:lnSpc>
              <a:buFont typeface="Wingdings" panose="05000000000000000000" pitchFamily="2" charset="2"/>
              <a:buChar char="q"/>
            </a:pPr>
            <a:endParaRPr lang="en-US" sz="15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q"/>
            </a:pPr>
            <a:endParaRPr lang="en-US" sz="15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US" sz="15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DE55B4-35CC-0602-3399-9692DA066622}"/>
              </a:ext>
            </a:extLst>
          </p:cNvPr>
          <p:cNvSpPr txBox="1"/>
          <p:nvPr/>
        </p:nvSpPr>
        <p:spPr>
          <a:xfrm>
            <a:off x="1126980" y="3541364"/>
            <a:ext cx="7346196" cy="369332"/>
          </a:xfrm>
          <a:prstGeom prst="rect">
            <a:avLst/>
          </a:prstGeom>
          <a:noFill/>
        </p:spPr>
        <p:txBody>
          <a:bodyPr wrap="square">
            <a:spAutoFit/>
          </a:bodyPr>
          <a:lstStyle/>
          <a:p>
            <a:pPr marL="285750" indent="-285750">
              <a:buFont typeface="Wingdings" panose="05000000000000000000" pitchFamily="2" charset="2"/>
              <a:buChar char="v"/>
            </a:pPr>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INDEPENDENT SAMPLE T-TEST:</a:t>
            </a:r>
            <a:endParaRPr lang="en-US" dirty="0"/>
          </a:p>
        </p:txBody>
      </p:sp>
      <p:sp>
        <p:nvSpPr>
          <p:cNvPr id="8" name="Text Placeholder 3">
            <a:extLst>
              <a:ext uri="{FF2B5EF4-FFF2-40B4-BE49-F238E27FC236}">
                <a16:creationId xmlns:a16="http://schemas.microsoft.com/office/drawing/2014/main" id="{B82E1BA4-A45D-8B05-04BC-319DD235A241}"/>
              </a:ext>
            </a:extLst>
          </p:cNvPr>
          <p:cNvSpPr txBox="1">
            <a:spLocks/>
          </p:cNvSpPr>
          <p:nvPr/>
        </p:nvSpPr>
        <p:spPr>
          <a:xfrm>
            <a:off x="1325218" y="4046353"/>
            <a:ext cx="4850858" cy="2313758"/>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Significant Differences Observed On Control  Store and Trial Stores on  Total Sales:</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Control Store: 100,200 vs Trial Store: 77</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Control Store: 100,200 vs Trial Store: 78</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Control Store: 200 vs Trial Store: 80</a:t>
            </a:r>
          </a:p>
          <a:p>
            <a:pPr>
              <a:lnSpc>
                <a:spcPct val="150000"/>
              </a:lnSpc>
            </a:pPr>
            <a:endParaRPr lang="en-US" sz="1500" dirty="0">
              <a:solidFill>
                <a:schemeClr val="tx1"/>
              </a:solidFill>
              <a:latin typeface="Times New Roman" panose="02020603050405020304" pitchFamily="18" charset="0"/>
              <a:cs typeface="Times New Roman" panose="02020603050405020304" pitchFamily="18" charset="0"/>
            </a:endParaRPr>
          </a:p>
        </p:txBody>
      </p:sp>
      <p:sp>
        <p:nvSpPr>
          <p:cNvPr id="10" name="Text Placeholder 3">
            <a:extLst>
              <a:ext uri="{FF2B5EF4-FFF2-40B4-BE49-F238E27FC236}">
                <a16:creationId xmlns:a16="http://schemas.microsoft.com/office/drawing/2014/main" id="{B08C174F-A4F1-6A35-832C-848C2FDBBDDE}"/>
              </a:ext>
            </a:extLst>
          </p:cNvPr>
          <p:cNvSpPr txBox="1">
            <a:spLocks/>
          </p:cNvSpPr>
          <p:nvPr/>
        </p:nvSpPr>
        <p:spPr>
          <a:xfrm>
            <a:off x="6677300" y="4154796"/>
            <a:ext cx="4850858" cy="1719700"/>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marL="285750" indent="-2857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Significant Differences Observed On Control  Store and Trial Stores on  [Average Transaction / Customer]:</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Control Store: 200 vs Trial Store: 86</a:t>
            </a:r>
          </a:p>
          <a:p>
            <a:pPr marL="285750" indent="-285750">
              <a:lnSpc>
                <a:spcPct val="150000"/>
              </a:lnSpc>
              <a:buFont typeface="Wingdings" panose="05000000000000000000" pitchFamily="2" charset="2"/>
              <a:buChar char="q"/>
            </a:pPr>
            <a:r>
              <a:rPr lang="en-US" sz="1500" dirty="0">
                <a:solidFill>
                  <a:schemeClr val="tx1"/>
                </a:solidFill>
                <a:latin typeface="Times New Roman" panose="02020603050405020304" pitchFamily="18" charset="0"/>
                <a:cs typeface="Times New Roman" panose="02020603050405020304" pitchFamily="18" charset="0"/>
              </a:rPr>
              <a:t>Control Store: 200 vs Trial Store: 88</a:t>
            </a:r>
          </a:p>
          <a:p>
            <a:pPr>
              <a:lnSpc>
                <a:spcPct val="150000"/>
              </a:lnSpc>
            </a:pPr>
            <a:endParaRPr lang="en-US" sz="1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D6D48A-725E-721E-A060-A3F5DC718A3A}"/>
              </a:ext>
            </a:extLst>
          </p:cNvPr>
          <p:cNvSpPr txBox="1"/>
          <p:nvPr/>
        </p:nvSpPr>
        <p:spPr>
          <a:xfrm>
            <a:off x="1330271" y="271221"/>
            <a:ext cx="9531458" cy="4755148"/>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accent6"/>
                </a:solidFill>
                <a:highlight>
                  <a:srgbClr val="000000"/>
                </a:highlight>
                <a:latin typeface="Times New Roman" panose="02020603050405020304" pitchFamily="18" charset="0"/>
                <a:cs typeface="Times New Roman" panose="02020603050405020304" pitchFamily="18" charset="0"/>
              </a:rPr>
              <a:t>Conclusion</a:t>
            </a:r>
            <a:r>
              <a:rPr lang="en-US" dirty="0"/>
              <a:t>:</a:t>
            </a:r>
          </a:p>
          <a:p>
            <a:endParaRPr lang="en-US" sz="1200" dirty="0"/>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People  preferring more Salt Vinegar , Cheese and some other products more.</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Mainstream preferring population is more in Premium Customer Segmentation.</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Among Life Stages of people Older Singles and couples are the larger one.</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New Families should be targeted because they are too less in Premium Customer Segmentation.(on Budget, Mainstream and Premium).</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Salt Vinegar is mostly preferred by Mainstream population.</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Premium Customer are less preferred on </a:t>
            </a:r>
            <a:r>
              <a:rPr lang="en-US" sz="1200" dirty="0" err="1">
                <a:latin typeface="Times New Roman" panose="02020603050405020304" pitchFamily="18" charset="0"/>
                <a:cs typeface="Times New Roman" panose="02020603050405020304" pitchFamily="18" charset="0"/>
              </a:rPr>
              <a:t>BasilBesto</a:t>
            </a:r>
            <a:r>
              <a:rPr lang="en-US" sz="12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Top Total Sales  was currently holding by Store: 226.</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Total Sales Peaked at December 2018.</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In Product quantity  is most preferred is 2 by the current population.</a:t>
            </a:r>
          </a:p>
          <a:p>
            <a:pPr>
              <a:lnSpc>
                <a:spcPct val="150000"/>
              </a:lnSpc>
            </a:pPr>
            <a:r>
              <a:rPr lang="en-US" sz="1200" b="1" u="sng" dirty="0">
                <a:solidFill>
                  <a:schemeClr val="accent6"/>
                </a:solidFill>
                <a:latin typeface="Times New Roman" panose="02020603050405020304" pitchFamily="18" charset="0"/>
                <a:cs typeface="Times New Roman" panose="02020603050405020304" pitchFamily="18" charset="0"/>
              </a:rPr>
              <a:t>NOTE:</a:t>
            </a:r>
            <a:endParaRPr lang="en-US" dirty="0"/>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Additional Concentration Is need on Trial Stores based on Total Sales and no significant Correlation founded between them.</a:t>
            </a:r>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 Strong positive correlation found between Trial Store:77 and Control Store: 160 on Avg Price/ Unit.</a:t>
            </a:r>
          </a:p>
          <a:p>
            <a:endParaRPr lang="en-US" sz="1500" dirty="0">
              <a:latin typeface="Times New Roman" panose="02020603050405020304" pitchFamily="18" charset="0"/>
              <a:cs typeface="Times New Roman" panose="02020603050405020304" pitchFamily="18" charset="0"/>
            </a:endParaRPr>
          </a:p>
          <a:p>
            <a:pPr algn="just"/>
            <a:r>
              <a:rPr lang="en-US" sz="1500" dirty="0">
                <a:latin typeface="Times New Roman" panose="02020603050405020304" pitchFamily="18" charset="0"/>
                <a:cs typeface="Times New Roman" panose="02020603050405020304" pitchFamily="18" charset="0"/>
              </a:rPr>
              <a:t>                                                                                         THANK YOU!</a:t>
            </a:r>
          </a:p>
          <a:p>
            <a:endParaRPr lang="en-IN" dirty="0"/>
          </a:p>
        </p:txBody>
      </p:sp>
      <p:pic>
        <p:nvPicPr>
          <p:cNvPr id="4" name="Picture 3" descr="An orange person sitting in a chair with a book and a light bulb above him&#10;&#10;Description automatically generated with medium confidence">
            <a:extLst>
              <a:ext uri="{FF2B5EF4-FFF2-40B4-BE49-F238E27FC236}">
                <a16:creationId xmlns:a16="http://schemas.microsoft.com/office/drawing/2014/main" id="{B7FCB701-B1D3-5089-353D-99910CA116B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166888" y="0"/>
            <a:ext cx="2025112" cy="2084522"/>
          </a:xfrm>
          <a:prstGeom prst="rect">
            <a:avLst/>
          </a:prstGeom>
        </p:spPr>
      </p:pic>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B784FB-91C2-3162-1918-0FBE6AD43F3F}"/>
              </a:ext>
            </a:extLst>
          </p:cNvPr>
          <p:cNvSpPr>
            <a:spLocks noGrp="1"/>
          </p:cNvSpPr>
          <p:nvPr>
            <p:ph type="title"/>
          </p:nvPr>
        </p:nvSpPr>
        <p:spPr>
          <a:xfrm>
            <a:off x="3549547" y="0"/>
            <a:ext cx="5092906" cy="636104"/>
          </a:xfrm>
        </p:spPr>
        <p:txBody>
          <a:bodyPr>
            <a:normAutofit fontScale="90000"/>
          </a:bodyPr>
          <a:lstStyle/>
          <a:p>
            <a:pPr algn="ctr"/>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AGENDA</a:t>
            </a:r>
            <a:endParaRPr lang="en-US"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endParaRPr>
          </a:p>
        </p:txBody>
      </p:sp>
      <p:pic>
        <p:nvPicPr>
          <p:cNvPr id="6" name="Picture Placeholder 5">
            <a:extLst>
              <a:ext uri="{FF2B5EF4-FFF2-40B4-BE49-F238E27FC236}">
                <a16:creationId xmlns:a16="http://schemas.microsoft.com/office/drawing/2014/main" id="{9471B902-D5BE-45E6-1DDD-EB180C060F9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5000" r="15000"/>
          <a:stretch>
            <a:fillRect/>
          </a:stretch>
        </p:blipFill>
        <p:spPr>
          <a:xfrm>
            <a:off x="7099094" y="0"/>
            <a:ext cx="5092906" cy="6858000"/>
          </a:xfrm>
        </p:spPr>
      </p:pic>
      <p:sp>
        <p:nvSpPr>
          <p:cNvPr id="8" name="TextBox 7">
            <a:extLst>
              <a:ext uri="{FF2B5EF4-FFF2-40B4-BE49-F238E27FC236}">
                <a16:creationId xmlns:a16="http://schemas.microsoft.com/office/drawing/2014/main" id="{4CB0F49A-0B68-487E-7ED7-6A0C7EFBD05B}"/>
              </a:ext>
            </a:extLst>
          </p:cNvPr>
          <p:cNvSpPr txBox="1"/>
          <p:nvPr/>
        </p:nvSpPr>
        <p:spPr>
          <a:xfrm>
            <a:off x="2372139" y="1219200"/>
            <a:ext cx="4452731" cy="4370427"/>
          </a:xfrm>
          <a:prstGeom prst="rect">
            <a:avLst/>
          </a:prstGeom>
          <a:noFill/>
        </p:spPr>
        <p:txBody>
          <a:bodyPr wrap="square" rtlCol="0">
            <a:spAutoFit/>
          </a:bodyPr>
          <a:lstStyle/>
          <a:p>
            <a:pPr marL="285750" indent="-285750">
              <a:buFont typeface="Wingdings" panose="05000000000000000000" pitchFamily="2" charset="2"/>
              <a:buChar char="v"/>
            </a:pPr>
            <a:r>
              <a:rPr lang="en-IN" sz="2600" dirty="0">
                <a:solidFill>
                  <a:schemeClr val="accent5">
                    <a:lumMod val="40000"/>
                    <a:lumOff val="60000"/>
                  </a:schemeClr>
                </a:solidFill>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Data Collection</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Task1: Data Visualization</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Task 2: Statistical Analysis</a:t>
            </a:r>
          </a:p>
          <a:p>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      * Correlation Analysis</a:t>
            </a:r>
          </a:p>
          <a:p>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      * Two way </a:t>
            </a:r>
            <a:r>
              <a:rPr lang="en-US" sz="2600" dirty="0" err="1">
                <a:solidFill>
                  <a:schemeClr val="accent5">
                    <a:lumMod val="40000"/>
                    <a:lumOff val="60000"/>
                  </a:schemeClr>
                </a:solidFill>
                <a:latin typeface="Times New Roman" panose="02020603050405020304" pitchFamily="18" charset="0"/>
                <a:cs typeface="Times New Roman" panose="02020603050405020304" pitchFamily="18" charset="0"/>
              </a:rPr>
              <a:t>Anova</a:t>
            </a:r>
            <a:endParaRPr lang="en-US" sz="2600" dirty="0">
              <a:solidFill>
                <a:schemeClr val="accent5">
                  <a:lumMod val="40000"/>
                  <a:lumOff val="60000"/>
                </a:schemeClr>
              </a:solidFill>
              <a:latin typeface="Times New Roman" panose="02020603050405020304" pitchFamily="18" charset="0"/>
              <a:cs typeface="Times New Roman" panose="02020603050405020304" pitchFamily="18" charset="0"/>
            </a:endParaRPr>
          </a:p>
          <a:p>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      * Independent t-Test</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Key Findings</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Suggestion</a:t>
            </a:r>
          </a:p>
          <a:p>
            <a:pPr marL="285750" indent="-285750">
              <a:buFont typeface="Wingdings" panose="05000000000000000000" pitchFamily="2" charset="2"/>
              <a:buChar char="v"/>
            </a:pPr>
            <a:r>
              <a:rPr lang="en-US" sz="2600" dirty="0">
                <a:solidFill>
                  <a:schemeClr val="accent5">
                    <a:lumMod val="40000"/>
                    <a:lumOff val="60000"/>
                  </a:schemeClr>
                </a:solidFill>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B784FB-91C2-3162-1918-0FBE6AD43F3F}"/>
              </a:ext>
            </a:extLst>
          </p:cNvPr>
          <p:cNvSpPr>
            <a:spLocks noGrp="1"/>
          </p:cNvSpPr>
          <p:nvPr>
            <p:ph type="title"/>
          </p:nvPr>
        </p:nvSpPr>
        <p:spPr>
          <a:xfrm>
            <a:off x="3748330" y="0"/>
            <a:ext cx="5092906" cy="636104"/>
          </a:xfrm>
        </p:spPr>
        <p:txBody>
          <a:bodyPr>
            <a:normAutofit fontScale="90000"/>
          </a:bodyPr>
          <a:lstStyle/>
          <a:p>
            <a:pPr algn="ctr"/>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Data Collection</a:t>
            </a:r>
            <a:endParaRPr lang="en-US"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id="{7CAA0956-CC9A-4271-369B-F0DAB84BEDF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7975" r="17975"/>
          <a:stretch>
            <a:fillRect/>
          </a:stretch>
        </p:blipFill>
        <p:spPr>
          <a:xfrm>
            <a:off x="7099094" y="341243"/>
            <a:ext cx="5092906" cy="6175513"/>
          </a:xfrm>
        </p:spPr>
      </p:pic>
      <p:sp>
        <p:nvSpPr>
          <p:cNvPr id="9" name="TextBox 8">
            <a:extLst>
              <a:ext uri="{FF2B5EF4-FFF2-40B4-BE49-F238E27FC236}">
                <a16:creationId xmlns:a16="http://schemas.microsoft.com/office/drawing/2014/main" id="{4636E32F-F347-CF34-4715-8BE7866F6DBB}"/>
              </a:ext>
            </a:extLst>
          </p:cNvPr>
          <p:cNvSpPr txBox="1"/>
          <p:nvPr/>
        </p:nvSpPr>
        <p:spPr>
          <a:xfrm>
            <a:off x="887896" y="1285461"/>
            <a:ext cx="6154253" cy="387798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Quantium has had a data partnership with a large supermarket brand for the last few years who provide transactional and customer data.</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Supermarkets will regularly change their store layouts, product selections, prices and promotions.</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This is to satisfy their customer’s changing needs and preferences, keep up with the increasing competition in the market or to </a:t>
            </a:r>
            <a:r>
              <a:rPr lang="en-US" sz="1600" dirty="0" err="1">
                <a:effectLst/>
                <a:latin typeface="Times New Roman" panose="02020603050405020304" pitchFamily="18" charset="0"/>
                <a:cs typeface="Times New Roman" panose="02020603050405020304" pitchFamily="18" charset="0"/>
              </a:rPr>
              <a:t>capitalise</a:t>
            </a:r>
            <a:r>
              <a:rPr lang="en-US" sz="1600" dirty="0">
                <a:effectLst/>
                <a:latin typeface="Times New Roman" panose="02020603050405020304" pitchFamily="18" charset="0"/>
                <a:cs typeface="Times New Roman" panose="02020603050405020304" pitchFamily="18" charset="0"/>
              </a:rPr>
              <a:t> on new opportunities.</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u="sng" dirty="0">
                <a:latin typeface="Times New Roman" panose="02020603050405020304" pitchFamily="18" charset="0"/>
                <a:cs typeface="Times New Roman" panose="02020603050405020304" pitchFamily="18" charset="0"/>
              </a:rPr>
              <a:t>GOAL</a:t>
            </a:r>
            <a:r>
              <a:rPr lang="en-US" sz="1600" b="1" u="sng"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Quantium analytics team are engaged in these processes to evaluate and </a:t>
            </a:r>
            <a:r>
              <a:rPr lang="en-US" sz="1600" dirty="0" err="1">
                <a:effectLst/>
                <a:latin typeface="Times New Roman" panose="02020603050405020304" pitchFamily="18" charset="0"/>
                <a:cs typeface="Times New Roman" panose="02020603050405020304" pitchFamily="18" charset="0"/>
              </a:rPr>
              <a:t>analyse</a:t>
            </a:r>
            <a:r>
              <a:rPr lang="en-US" sz="1600" dirty="0">
                <a:effectLst/>
                <a:latin typeface="Times New Roman" panose="02020603050405020304" pitchFamily="18" charset="0"/>
                <a:cs typeface="Times New Roman" panose="02020603050405020304" pitchFamily="18" charset="0"/>
              </a:rPr>
              <a:t> the performance of change and recommend whether it has been successful</a:t>
            </a:r>
            <a:r>
              <a:rPr lang="en-US" dirty="0">
                <a:effectLst/>
              </a:rPr>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3838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a:xfrm>
            <a:off x="6243110" y="194675"/>
            <a:ext cx="4245465" cy="824400"/>
          </a:xfrm>
        </p:spPr>
        <p:txBody>
          <a:bodyPr/>
          <a:lstStyle/>
          <a:p>
            <a:r>
              <a:rPr lang="en-AU" dirty="0">
                <a:solidFill>
                  <a:schemeClr val="accent5">
                    <a:lumMod val="40000"/>
                    <a:lumOff val="60000"/>
                  </a:schemeClr>
                </a:solidFill>
                <a:highlight>
                  <a:srgbClr val="000000"/>
                </a:highlight>
              </a:rPr>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2654098" y="252691"/>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2620680" y="4234635"/>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02</a:t>
            </a:r>
          </a:p>
        </p:txBody>
      </p:sp>
      <p:sp>
        <p:nvSpPr>
          <p:cNvPr id="5" name="TextBox 4">
            <a:extLst>
              <a:ext uri="{FF2B5EF4-FFF2-40B4-BE49-F238E27FC236}">
                <a16:creationId xmlns:a16="http://schemas.microsoft.com/office/drawing/2014/main" id="{736F57D6-777D-47CD-9A7C-C2F9BFD0AD6D}"/>
              </a:ext>
            </a:extLst>
          </p:cNvPr>
          <p:cNvSpPr txBox="1"/>
          <p:nvPr/>
        </p:nvSpPr>
        <p:spPr>
          <a:xfrm>
            <a:off x="2654098" y="921473"/>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2602287" y="4922467"/>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2</a:t>
            </a:r>
          </a:p>
        </p:txBody>
      </p:sp>
      <p:sp>
        <p:nvSpPr>
          <p:cNvPr id="7" name="TextBox 6">
            <a:extLst>
              <a:ext uri="{FF2B5EF4-FFF2-40B4-BE49-F238E27FC236}">
                <a16:creationId xmlns:a16="http://schemas.microsoft.com/office/drawing/2014/main" id="{7C949C27-3E05-4AA4-A1A8-5696F6F3C356}"/>
              </a:ext>
            </a:extLst>
          </p:cNvPr>
          <p:cNvSpPr txBox="1"/>
          <p:nvPr/>
        </p:nvSpPr>
        <p:spPr>
          <a:xfrm>
            <a:off x="3991841" y="1076162"/>
            <a:ext cx="7580989" cy="1718742"/>
          </a:xfrm>
          <a:prstGeom prst="rect">
            <a:avLst/>
          </a:prstGeom>
          <a:noFill/>
        </p:spPr>
        <p:txBody>
          <a:bodyPr wrap="square" lIns="0" tIns="0" rIns="0" bIns="0" rtlCol="0" anchor="t">
            <a:noAutofit/>
          </a:bodyPr>
          <a:lstStyle/>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In the Task 1, our Analytics team worked on the two csv files and merged both files into single files using STORE NO’s.</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Data Wrangling has implemented.</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Outliers are removed by using the z score statistical method.</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 Analytics Team worked on Data Visualization to dig out the intuitive key finding based on the dataset provided by the Stakeholders Retail Stores</a:t>
            </a:r>
            <a:r>
              <a:rPr lang="en-AU" sz="1500" dirty="0">
                <a:latin typeface="Roboto Light" panose="02000000000000000000" pitchFamily="2" charset="0"/>
                <a:ea typeface="Roboto Light" panose="02000000000000000000" pitchFamily="2" charset="0"/>
              </a:rPr>
              <a:t>.</a:t>
            </a:r>
          </a:p>
        </p:txBody>
      </p:sp>
      <p:sp>
        <p:nvSpPr>
          <p:cNvPr id="11" name="TextBox 10">
            <a:extLst>
              <a:ext uri="{FF2B5EF4-FFF2-40B4-BE49-F238E27FC236}">
                <a16:creationId xmlns:a16="http://schemas.microsoft.com/office/drawing/2014/main" id="{DF960532-21C4-58C6-4003-810A87A603D4}"/>
              </a:ext>
            </a:extLst>
          </p:cNvPr>
          <p:cNvSpPr txBox="1"/>
          <p:nvPr/>
        </p:nvSpPr>
        <p:spPr>
          <a:xfrm>
            <a:off x="3994303" y="3417695"/>
            <a:ext cx="7580989" cy="3440305"/>
          </a:xfrm>
          <a:prstGeom prst="rect">
            <a:avLst/>
          </a:prstGeom>
          <a:noFill/>
        </p:spPr>
        <p:txBody>
          <a:bodyPr wrap="square" lIns="0" tIns="0" rIns="0" bIns="0" rtlCol="0" anchor="t">
            <a:noAutofit/>
          </a:bodyPr>
          <a:lstStyle/>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In the Task 2, our Analytics team worked on the Retail Stores and </a:t>
            </a:r>
            <a:r>
              <a:rPr lang="en-AU" sz="1600" dirty="0" err="1">
                <a:latin typeface="Times New Roman" panose="02020603050405020304" pitchFamily="18" charset="0"/>
                <a:ea typeface="Roboto Light" panose="02000000000000000000" pitchFamily="2" charset="0"/>
                <a:cs typeface="Times New Roman" panose="02020603050405020304" pitchFamily="18" charset="0"/>
              </a:rPr>
              <a:t>splitted</a:t>
            </a:r>
            <a:r>
              <a:rPr lang="en-AU" sz="1600" dirty="0">
                <a:latin typeface="Times New Roman" panose="02020603050405020304" pitchFamily="18" charset="0"/>
                <a:ea typeface="Roboto Light" panose="02000000000000000000" pitchFamily="2" charset="0"/>
                <a:cs typeface="Times New Roman" panose="02020603050405020304" pitchFamily="18" charset="0"/>
              </a:rPr>
              <a:t> into two types. And they are: </a:t>
            </a:r>
            <a:r>
              <a:rPr lang="en-AU" sz="1600" b="1" dirty="0">
                <a:latin typeface="Times New Roman" panose="02020603050405020304" pitchFamily="18" charset="0"/>
                <a:ea typeface="Roboto Light" panose="02000000000000000000" pitchFamily="2" charset="0"/>
                <a:cs typeface="Times New Roman" panose="02020603050405020304" pitchFamily="18" charset="0"/>
              </a:rPr>
              <a:t>Control Stores </a:t>
            </a:r>
            <a:r>
              <a:rPr lang="en-AU" sz="1600" dirty="0">
                <a:latin typeface="Times New Roman" panose="02020603050405020304" pitchFamily="18" charset="0"/>
                <a:ea typeface="Roboto Light" panose="02000000000000000000" pitchFamily="2" charset="0"/>
                <a:cs typeface="Times New Roman" panose="02020603050405020304" pitchFamily="18" charset="0"/>
              </a:rPr>
              <a:t>and </a:t>
            </a:r>
            <a:r>
              <a:rPr lang="en-AU" sz="1600" b="1" dirty="0">
                <a:latin typeface="Times New Roman" panose="02020603050405020304" pitchFamily="18" charset="0"/>
                <a:ea typeface="Roboto Light" panose="02000000000000000000" pitchFamily="2" charset="0"/>
                <a:cs typeface="Times New Roman" panose="02020603050405020304" pitchFamily="18" charset="0"/>
              </a:rPr>
              <a:t>Trial Stores.</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The Control Stores are the one which is left under its own conditions and performance without any </a:t>
            </a:r>
            <a:r>
              <a:rPr lang="en-AU" sz="1600" dirty="0" err="1">
                <a:latin typeface="Times New Roman" panose="02020603050405020304" pitchFamily="18" charset="0"/>
                <a:ea typeface="Roboto Light" panose="02000000000000000000" pitchFamily="2" charset="0"/>
                <a:cs typeface="Times New Roman" panose="02020603050405020304" pitchFamily="18" charset="0"/>
              </a:rPr>
              <a:t>intreset</a:t>
            </a:r>
            <a:r>
              <a:rPr lang="en-AU" sz="1600" dirty="0">
                <a:latin typeface="Times New Roman" panose="02020603050405020304" pitchFamily="18" charset="0"/>
                <a:ea typeface="Roboto Light" panose="02000000000000000000" pitchFamily="2" charset="0"/>
                <a:cs typeface="Times New Roman" panose="02020603050405020304" pitchFamily="18" charset="0"/>
              </a:rPr>
              <a:t>.</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Two way </a:t>
            </a:r>
            <a:r>
              <a:rPr lang="en-AU" sz="1600" dirty="0" err="1">
                <a:latin typeface="Times New Roman" panose="02020603050405020304" pitchFamily="18" charset="0"/>
                <a:ea typeface="Roboto Light" panose="02000000000000000000" pitchFamily="2" charset="0"/>
                <a:cs typeface="Times New Roman" panose="02020603050405020304" pitchFamily="18" charset="0"/>
              </a:rPr>
              <a:t>Anova</a:t>
            </a:r>
            <a:r>
              <a:rPr lang="en-AU" sz="1600" dirty="0">
                <a:latin typeface="Times New Roman" panose="02020603050405020304" pitchFamily="18" charset="0"/>
                <a:ea typeface="Roboto Light" panose="02000000000000000000" pitchFamily="2" charset="0"/>
                <a:cs typeface="Times New Roman" panose="02020603050405020304" pitchFamily="18" charset="0"/>
              </a:rPr>
              <a:t> have been implemented to find out any interactions effect are actually hidden within the given features of the dataset.</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Pearson Correlation Analysis done on the Total sales </a:t>
            </a:r>
          </a:p>
          <a:p>
            <a:pPr marL="171450" indent="-171450" algn="just">
              <a:lnSpc>
                <a:spcPct val="150000"/>
              </a:lnSpc>
              <a:buFont typeface="Arial" panose="020B0604020202020204" pitchFamily="34" charset="0"/>
              <a:buChar char="•"/>
            </a:pPr>
            <a:r>
              <a:rPr lang="en-AU" sz="1600" dirty="0">
                <a:latin typeface="Times New Roman" panose="02020603050405020304" pitchFamily="18" charset="0"/>
                <a:ea typeface="Roboto Light" panose="02000000000000000000" pitchFamily="2" charset="0"/>
                <a:cs typeface="Times New Roman" panose="02020603050405020304" pitchFamily="18" charset="0"/>
              </a:rPr>
              <a:t>Independent samples t-test was used  to find the mean  of Total sales of same in performance or not.</a:t>
            </a:r>
          </a:p>
        </p:txBody>
      </p:sp>
      <p:pic>
        <p:nvPicPr>
          <p:cNvPr id="12" name="Picture 11">
            <a:extLst>
              <a:ext uri="{FF2B5EF4-FFF2-40B4-BE49-F238E27FC236}">
                <a16:creationId xmlns:a16="http://schemas.microsoft.com/office/drawing/2014/main" id="{E4DFF614-F641-C679-A02D-C47B20A29A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78011" y="1899211"/>
            <a:ext cx="1952174" cy="1529789"/>
          </a:xfrm>
          <a:prstGeom prst="rect">
            <a:avLst/>
          </a:prstGeom>
        </p:spPr>
      </p:pic>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a:xfrm>
            <a:off x="3155324" y="3997305"/>
            <a:ext cx="2423375" cy="1840589"/>
          </a:xfrm>
        </p:spPr>
        <p:txBody>
          <a:bodyPr/>
          <a:lstStyle/>
          <a:p>
            <a:r>
              <a:rPr lang="en-AU" sz="1500" dirty="0">
                <a:solidFill>
                  <a:schemeClr val="tx1"/>
                </a:solidFill>
                <a:latin typeface="Times New Roman" panose="02020603050405020304" pitchFamily="18" charset="0"/>
                <a:cs typeface="Times New Roman" panose="02020603050405020304" pitchFamily="18" charset="0"/>
              </a:rPr>
              <a:t>Top Brands are :</a:t>
            </a:r>
          </a:p>
          <a:p>
            <a:pPr marL="285750" indent="-285750">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Paso </a:t>
            </a:r>
            <a:r>
              <a:rPr lang="en-AU" sz="1500" dirty="0" err="1">
                <a:solidFill>
                  <a:schemeClr val="tx1"/>
                </a:solidFill>
                <a:latin typeface="Times New Roman" panose="02020603050405020304" pitchFamily="18" charset="0"/>
                <a:cs typeface="Times New Roman" panose="02020603050405020304" pitchFamily="18" charset="0"/>
              </a:rPr>
              <a:t>Sasla</a:t>
            </a:r>
            <a:endParaRPr lang="en-AU" sz="15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El Paso</a:t>
            </a:r>
          </a:p>
          <a:p>
            <a:pPr marL="285750" indent="-285750">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Sweet Chili </a:t>
            </a:r>
            <a:endParaRPr lang="en-US" sz="15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500" dirty="0" err="1">
                <a:solidFill>
                  <a:schemeClr val="tx1"/>
                </a:solidFill>
                <a:latin typeface="Times New Roman" panose="02020603050405020304" pitchFamily="18" charset="0"/>
                <a:cs typeface="Times New Roman" panose="02020603050405020304" pitchFamily="18" charset="0"/>
              </a:rPr>
              <a:t>Popd</a:t>
            </a:r>
            <a:r>
              <a:rPr lang="en-US" sz="1500" dirty="0">
                <a:solidFill>
                  <a:schemeClr val="tx1"/>
                </a:solidFill>
                <a:latin typeface="Times New Roman" panose="02020603050405020304" pitchFamily="18" charset="0"/>
                <a:cs typeface="Times New Roman" panose="02020603050405020304" pitchFamily="18" charset="0"/>
              </a:rPr>
              <a:t> Sweet</a:t>
            </a:r>
          </a:p>
        </p:txBody>
      </p:sp>
      <p:sp>
        <p:nvSpPr>
          <p:cNvPr id="5" name="TextBox 4">
            <a:extLst>
              <a:ext uri="{FF2B5EF4-FFF2-40B4-BE49-F238E27FC236}">
                <a16:creationId xmlns:a16="http://schemas.microsoft.com/office/drawing/2014/main" id="{71C1BD7C-CAB2-9AC8-5F8E-77F1E07FFB92}"/>
              </a:ext>
            </a:extLst>
          </p:cNvPr>
          <p:cNvSpPr txBox="1"/>
          <p:nvPr/>
        </p:nvSpPr>
        <p:spPr>
          <a:xfrm>
            <a:off x="1036750" y="330489"/>
            <a:ext cx="6297768" cy="369332"/>
          </a:xfrm>
          <a:prstGeom prst="rect">
            <a:avLst/>
          </a:prstGeom>
          <a:noFill/>
        </p:spPr>
        <p:txBody>
          <a:bodyPr wrap="square">
            <a:spAutoFit/>
          </a:bodyPr>
          <a:lstStyle/>
          <a:p>
            <a:r>
              <a:rPr lang="en-IN" dirty="0">
                <a:solidFill>
                  <a:schemeClr val="accent1">
                    <a:lumMod val="75000"/>
                  </a:schemeClr>
                </a:solidFill>
                <a:highlight>
                  <a:srgbClr val="000000"/>
                </a:highlight>
                <a:latin typeface="Times New Roman" panose="02020603050405020304" pitchFamily="18" charset="0"/>
                <a:cs typeface="Times New Roman" panose="02020603050405020304" pitchFamily="18" charset="0"/>
              </a:rPr>
              <a:t>TASK 1: DATA VISUALIZATION</a:t>
            </a:r>
            <a:endParaRPr lang="en-US" dirty="0"/>
          </a:p>
        </p:txBody>
      </p:sp>
      <p:pic>
        <p:nvPicPr>
          <p:cNvPr id="9" name="Picture 8">
            <a:extLst>
              <a:ext uri="{FF2B5EF4-FFF2-40B4-BE49-F238E27FC236}">
                <a16:creationId xmlns:a16="http://schemas.microsoft.com/office/drawing/2014/main" id="{844E696A-81BE-5BBF-EA57-F9085E907370}"/>
              </a:ext>
            </a:extLst>
          </p:cNvPr>
          <p:cNvPicPr>
            <a:picLocks noChangeAspect="1"/>
          </p:cNvPicPr>
          <p:nvPr/>
        </p:nvPicPr>
        <p:blipFill>
          <a:blip r:embed="rId2"/>
          <a:stretch>
            <a:fillRect/>
          </a:stretch>
        </p:blipFill>
        <p:spPr>
          <a:xfrm>
            <a:off x="1036750" y="894042"/>
            <a:ext cx="4848895" cy="2534958"/>
          </a:xfrm>
          <a:prstGeom prst="rect">
            <a:avLst/>
          </a:prstGeom>
        </p:spPr>
      </p:pic>
      <p:pic>
        <p:nvPicPr>
          <p:cNvPr id="11" name="Picture 10">
            <a:extLst>
              <a:ext uri="{FF2B5EF4-FFF2-40B4-BE49-F238E27FC236}">
                <a16:creationId xmlns:a16="http://schemas.microsoft.com/office/drawing/2014/main" id="{890D77B2-EB7C-89F0-4E93-4FA040DED9D6}"/>
              </a:ext>
            </a:extLst>
          </p:cNvPr>
          <p:cNvPicPr>
            <a:picLocks noChangeAspect="1"/>
          </p:cNvPicPr>
          <p:nvPr/>
        </p:nvPicPr>
        <p:blipFill>
          <a:blip r:embed="rId3"/>
          <a:stretch>
            <a:fillRect/>
          </a:stretch>
        </p:blipFill>
        <p:spPr>
          <a:xfrm>
            <a:off x="6746082" y="3650121"/>
            <a:ext cx="5187767" cy="2534958"/>
          </a:xfrm>
          <a:prstGeom prst="rect">
            <a:avLst/>
          </a:prstGeom>
        </p:spPr>
      </p:pic>
      <p:sp>
        <p:nvSpPr>
          <p:cNvPr id="2" name="Text Placeholder 3">
            <a:extLst>
              <a:ext uri="{FF2B5EF4-FFF2-40B4-BE49-F238E27FC236}">
                <a16:creationId xmlns:a16="http://schemas.microsoft.com/office/drawing/2014/main" id="{F7ED3AE9-9F95-1200-2B2C-418D84F5B039}"/>
              </a:ext>
            </a:extLst>
          </p:cNvPr>
          <p:cNvSpPr txBox="1">
            <a:spLocks/>
          </p:cNvSpPr>
          <p:nvPr/>
        </p:nvSpPr>
        <p:spPr>
          <a:xfrm>
            <a:off x="6623743" y="1033670"/>
            <a:ext cx="4683907" cy="1424049"/>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Based on the Total sales the Premium Customer </a:t>
            </a:r>
            <a:r>
              <a:rPr lang="en-AU" sz="1500" dirty="0" err="1">
                <a:solidFill>
                  <a:schemeClr val="tx1"/>
                </a:solidFill>
                <a:latin typeface="Times New Roman" panose="02020603050405020304" pitchFamily="18" charset="0"/>
                <a:cs typeface="Times New Roman" panose="02020603050405020304" pitchFamily="18" charset="0"/>
              </a:rPr>
              <a:t>Segmentaion</a:t>
            </a:r>
            <a:r>
              <a:rPr lang="en-AU" sz="1500" dirty="0">
                <a:solidFill>
                  <a:schemeClr val="tx1"/>
                </a:solidFill>
                <a:latin typeface="Times New Roman" panose="02020603050405020304" pitchFamily="18" charset="0"/>
                <a:cs typeface="Times New Roman" panose="02020603050405020304" pitchFamily="18" charset="0"/>
              </a:rPr>
              <a:t> categories such as Premium, Mainstream and</a:t>
            </a:r>
          </a:p>
          <a:p>
            <a:r>
              <a:rPr lang="en-AU" sz="1500" dirty="0">
                <a:solidFill>
                  <a:schemeClr val="tx1"/>
                </a:solidFill>
                <a:latin typeface="Times New Roman" panose="02020603050405020304" pitchFamily="18" charset="0"/>
                <a:cs typeface="Times New Roman" panose="02020603050405020304" pitchFamily="18" charset="0"/>
              </a:rPr>
              <a:t>Budget  have the similar spread from the dataset </a:t>
            </a:r>
            <a:endParaRPr lang="en-AU" sz="1500" dirty="0"/>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6" name="Picture 5">
            <a:extLst>
              <a:ext uri="{FF2B5EF4-FFF2-40B4-BE49-F238E27FC236}">
                <a16:creationId xmlns:a16="http://schemas.microsoft.com/office/drawing/2014/main" id="{BA669D3F-77A5-E489-562B-A5D23C552561}"/>
              </a:ext>
            </a:extLst>
          </p:cNvPr>
          <p:cNvPicPr>
            <a:picLocks noChangeAspect="1"/>
          </p:cNvPicPr>
          <p:nvPr/>
        </p:nvPicPr>
        <p:blipFill>
          <a:blip r:embed="rId3"/>
          <a:stretch>
            <a:fillRect/>
          </a:stretch>
        </p:blipFill>
        <p:spPr>
          <a:xfrm>
            <a:off x="1099931" y="377050"/>
            <a:ext cx="5088834" cy="3141412"/>
          </a:xfrm>
          <a:prstGeom prst="rect">
            <a:avLst/>
          </a:prstGeom>
        </p:spPr>
      </p:pic>
      <p:pic>
        <p:nvPicPr>
          <p:cNvPr id="8" name="Picture 7">
            <a:extLst>
              <a:ext uri="{FF2B5EF4-FFF2-40B4-BE49-F238E27FC236}">
                <a16:creationId xmlns:a16="http://schemas.microsoft.com/office/drawing/2014/main" id="{4D0D2E9B-21C9-8428-ABF2-C846C09CA6E0}"/>
              </a:ext>
            </a:extLst>
          </p:cNvPr>
          <p:cNvPicPr>
            <a:picLocks noChangeAspect="1"/>
          </p:cNvPicPr>
          <p:nvPr/>
        </p:nvPicPr>
        <p:blipFill>
          <a:blip r:embed="rId4"/>
          <a:stretch>
            <a:fillRect/>
          </a:stretch>
        </p:blipFill>
        <p:spPr>
          <a:xfrm>
            <a:off x="6811159" y="3518462"/>
            <a:ext cx="5088834" cy="3141412"/>
          </a:xfrm>
          <a:prstGeom prst="rect">
            <a:avLst/>
          </a:prstGeom>
        </p:spPr>
      </p:pic>
      <p:sp>
        <p:nvSpPr>
          <p:cNvPr id="2" name="Text Placeholder 3">
            <a:extLst>
              <a:ext uri="{FF2B5EF4-FFF2-40B4-BE49-F238E27FC236}">
                <a16:creationId xmlns:a16="http://schemas.microsoft.com/office/drawing/2014/main" id="{DB62472B-DAB4-6F4F-DA00-7882B8806EAB}"/>
              </a:ext>
            </a:extLst>
          </p:cNvPr>
          <p:cNvSpPr txBox="1">
            <a:spLocks/>
          </p:cNvSpPr>
          <p:nvPr/>
        </p:nvSpPr>
        <p:spPr>
          <a:xfrm>
            <a:off x="6623743" y="1066856"/>
            <a:ext cx="4683907" cy="1835370"/>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Top 3 Product:</a:t>
            </a:r>
          </a:p>
          <a:p>
            <a:pPr marL="171450" indent="-171450">
              <a:lnSpc>
                <a:spcPct val="150000"/>
              </a:lnSpc>
              <a:buFont typeface="Wingdings" panose="05000000000000000000" pitchFamily="2" charset="2"/>
              <a:buChar char="v"/>
            </a:pPr>
            <a:r>
              <a:rPr lang="en-US" sz="1500" dirty="0" err="1">
                <a:solidFill>
                  <a:schemeClr val="tx1"/>
                </a:solidFill>
                <a:latin typeface="Times New Roman" panose="02020603050405020304" pitchFamily="18" charset="0"/>
                <a:cs typeface="Times New Roman" panose="02020603050405020304" pitchFamily="18" charset="0"/>
              </a:rPr>
              <a:t>SaltVinegar</a:t>
            </a:r>
            <a:endParaRPr lang="en-US" sz="1500" dirty="0">
              <a:solidFill>
                <a:schemeClr val="tx1"/>
              </a:solidFill>
              <a:latin typeface="Times New Roman" panose="02020603050405020304" pitchFamily="18" charset="0"/>
              <a:cs typeface="Times New Roman" panose="02020603050405020304" pitchFamily="18" charset="0"/>
            </a:endParaRP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Cheese</a:t>
            </a:r>
          </a:p>
          <a:p>
            <a:pPr marL="171450" indent="-171450">
              <a:lnSpc>
                <a:spcPct val="150000"/>
              </a:lnSpc>
              <a:buFont typeface="Wingdings" panose="05000000000000000000" pitchFamily="2" charset="2"/>
              <a:buChar char="v"/>
            </a:pPr>
            <a:r>
              <a:rPr lang="en-US" sz="1500" dirty="0" err="1">
                <a:solidFill>
                  <a:schemeClr val="tx1"/>
                </a:solidFill>
                <a:latin typeface="Times New Roman" panose="02020603050405020304" pitchFamily="18" charset="0"/>
                <a:cs typeface="Times New Roman" panose="02020603050405020304" pitchFamily="18" charset="0"/>
              </a:rPr>
              <a:t>SourCream</a:t>
            </a:r>
            <a:endParaRPr lang="en-AU" sz="15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3">
            <a:extLst>
              <a:ext uri="{FF2B5EF4-FFF2-40B4-BE49-F238E27FC236}">
                <a16:creationId xmlns:a16="http://schemas.microsoft.com/office/drawing/2014/main" id="{C270C4F2-BD42-7339-1131-CBAC2002B10F}"/>
              </a:ext>
            </a:extLst>
          </p:cNvPr>
          <p:cNvSpPr txBox="1">
            <a:spLocks/>
          </p:cNvSpPr>
          <p:nvPr/>
        </p:nvSpPr>
        <p:spPr>
          <a:xfrm>
            <a:off x="2402927" y="4313116"/>
            <a:ext cx="3971370" cy="1756379"/>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Premium Customer </a:t>
            </a:r>
            <a:r>
              <a:rPr lang="en-AU" sz="1500" dirty="0" err="1">
                <a:solidFill>
                  <a:schemeClr val="tx1"/>
                </a:solidFill>
                <a:latin typeface="Times New Roman" panose="02020603050405020304" pitchFamily="18" charset="0"/>
                <a:cs typeface="Times New Roman" panose="02020603050405020304" pitchFamily="18" charset="0"/>
              </a:rPr>
              <a:t>Segmentaion</a:t>
            </a:r>
            <a:r>
              <a:rPr lang="en-AU" sz="1500" dirty="0">
                <a:solidFill>
                  <a:schemeClr val="tx1"/>
                </a:solidFill>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v"/>
            </a:pPr>
            <a:r>
              <a:rPr lang="en-AU" sz="1500" dirty="0" err="1">
                <a:solidFill>
                  <a:schemeClr val="tx1"/>
                </a:solidFill>
                <a:latin typeface="Times New Roman" panose="02020603050405020304" pitchFamily="18" charset="0"/>
                <a:cs typeface="Times New Roman" panose="02020603050405020304" pitchFamily="18" charset="0"/>
              </a:rPr>
              <a:t>MainStream</a:t>
            </a:r>
            <a:endParaRPr lang="en-AU" sz="1500"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Budget </a:t>
            </a:r>
          </a:p>
          <a:p>
            <a:pPr marL="285750" indent="-285750">
              <a:lnSpc>
                <a:spcPct val="150000"/>
              </a:lnSpc>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Premium</a:t>
            </a:r>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11" name="Picture 10">
            <a:extLst>
              <a:ext uri="{FF2B5EF4-FFF2-40B4-BE49-F238E27FC236}">
                <a16:creationId xmlns:a16="http://schemas.microsoft.com/office/drawing/2014/main" id="{2FBCB6CD-C7C0-E863-5ED0-8DF46C5CE898}"/>
              </a:ext>
            </a:extLst>
          </p:cNvPr>
          <p:cNvPicPr>
            <a:picLocks noChangeAspect="1"/>
          </p:cNvPicPr>
          <p:nvPr/>
        </p:nvPicPr>
        <p:blipFill>
          <a:blip r:embed="rId3"/>
          <a:stretch>
            <a:fillRect/>
          </a:stretch>
        </p:blipFill>
        <p:spPr>
          <a:xfrm>
            <a:off x="954387" y="296405"/>
            <a:ext cx="5591955" cy="2619073"/>
          </a:xfrm>
          <a:prstGeom prst="rect">
            <a:avLst/>
          </a:prstGeom>
        </p:spPr>
      </p:pic>
      <p:sp>
        <p:nvSpPr>
          <p:cNvPr id="3" name="Text Placeholder 3">
            <a:extLst>
              <a:ext uri="{FF2B5EF4-FFF2-40B4-BE49-F238E27FC236}">
                <a16:creationId xmlns:a16="http://schemas.microsoft.com/office/drawing/2014/main" id="{0F19CB5C-27D9-D63F-6C3C-EC9EE6694A26}"/>
              </a:ext>
            </a:extLst>
          </p:cNvPr>
          <p:cNvSpPr txBox="1">
            <a:spLocks/>
          </p:cNvSpPr>
          <p:nvPr/>
        </p:nvSpPr>
        <p:spPr>
          <a:xfrm>
            <a:off x="6679096" y="497012"/>
            <a:ext cx="4683907" cy="2829284"/>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err="1">
                <a:solidFill>
                  <a:schemeClr val="tx1"/>
                </a:solidFill>
                <a:latin typeface="Times New Roman" panose="02020603050405020304" pitchFamily="18" charset="0"/>
                <a:cs typeface="Times New Roman" panose="02020603050405020304" pitchFamily="18" charset="0"/>
              </a:rPr>
              <a:t>LifeStage</a:t>
            </a:r>
            <a:r>
              <a:rPr lang="en-AU" sz="1500" dirty="0">
                <a:solidFill>
                  <a:schemeClr val="tx1"/>
                </a:solidFill>
                <a:latin typeface="Times New Roman" panose="02020603050405020304" pitchFamily="18" charset="0"/>
                <a:cs typeface="Times New Roman" panose="02020603050405020304" pitchFamily="18" charset="0"/>
              </a:rPr>
              <a:t> Top Population Based On Premium Customer Segmentation:</a:t>
            </a:r>
            <a:endParaRPr lang="en-US" sz="1500" dirty="0">
              <a:solidFill>
                <a:schemeClr val="tx1"/>
              </a:solidFill>
              <a:latin typeface="Times New Roman" panose="02020603050405020304" pitchFamily="18" charset="0"/>
              <a:cs typeface="Times New Roman" panose="02020603050405020304" pitchFamily="18" charset="0"/>
            </a:endParaRP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Older Families prefers Budget.</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Retirees and Young couples/Singles are more or less equal for preferring Mainstream.</a:t>
            </a:r>
          </a:p>
          <a:p>
            <a:pPr marL="171450" indent="-171450">
              <a:lnSpc>
                <a:spcPct val="150000"/>
              </a:lnSpc>
              <a:buFont typeface="Wingdings" panose="05000000000000000000" pitchFamily="2" charset="2"/>
              <a:buChar char="v"/>
            </a:pPr>
            <a:r>
              <a:rPr lang="en-AU" sz="1500" dirty="0">
                <a:solidFill>
                  <a:schemeClr val="tx1"/>
                </a:solidFill>
                <a:latin typeface="Times New Roman" panose="02020603050405020304" pitchFamily="18" charset="0"/>
                <a:cs typeface="Times New Roman" panose="02020603050405020304" pitchFamily="18" charset="0"/>
              </a:rPr>
              <a:t>Older Singles/Couples are top most for preferring Premium category.</a:t>
            </a:r>
          </a:p>
        </p:txBody>
      </p:sp>
      <p:sp>
        <p:nvSpPr>
          <p:cNvPr id="4" name="Text Placeholder 3">
            <a:extLst>
              <a:ext uri="{FF2B5EF4-FFF2-40B4-BE49-F238E27FC236}">
                <a16:creationId xmlns:a16="http://schemas.microsoft.com/office/drawing/2014/main" id="{1A7D9784-0EE1-5BE5-BEDF-EB16FA24A9BC}"/>
              </a:ext>
            </a:extLst>
          </p:cNvPr>
          <p:cNvSpPr txBox="1">
            <a:spLocks/>
          </p:cNvSpPr>
          <p:nvPr/>
        </p:nvSpPr>
        <p:spPr>
          <a:xfrm>
            <a:off x="1200058" y="3942523"/>
            <a:ext cx="4683907" cy="1639966"/>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Product Quantity </a:t>
            </a:r>
            <a:r>
              <a:rPr lang="en-AU" sz="1500" dirty="0" err="1">
                <a:solidFill>
                  <a:schemeClr val="tx1"/>
                </a:solidFill>
                <a:latin typeface="Times New Roman" panose="02020603050405020304" pitchFamily="18" charset="0"/>
                <a:cs typeface="Times New Roman" panose="02020603050405020304" pitchFamily="18" charset="0"/>
              </a:rPr>
              <a:t>Prefences</a:t>
            </a:r>
            <a:r>
              <a:rPr lang="en-AU" sz="1500" dirty="0">
                <a:solidFill>
                  <a:schemeClr val="tx1"/>
                </a:solidFill>
                <a:latin typeface="Times New Roman" panose="02020603050405020304" pitchFamily="18" charset="0"/>
                <a:cs typeface="Times New Roman" panose="02020603050405020304" pitchFamily="18" charset="0"/>
              </a:rPr>
              <a:t>:</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All the 3 categories  purchases 2 as most  among other  Product quantities.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Prd</a:t>
            </a:r>
            <a:r>
              <a:rPr lang="en-US" sz="1500" dirty="0">
                <a:solidFill>
                  <a:schemeClr val="tx1"/>
                </a:solidFill>
                <a:latin typeface="Times New Roman" panose="02020603050405020304" pitchFamily="18" charset="0"/>
                <a:cs typeface="Times New Roman" panose="02020603050405020304" pitchFamily="18" charset="0"/>
              </a:rPr>
              <a:t> Qty: 3,4,5 are comparatively too less preferred.</a:t>
            </a:r>
            <a:endParaRPr lang="en-AU" sz="15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CDDEE5-CFE4-FE3B-ECED-90F361EC2C29}"/>
              </a:ext>
            </a:extLst>
          </p:cNvPr>
          <p:cNvPicPr>
            <a:picLocks noChangeAspect="1"/>
          </p:cNvPicPr>
          <p:nvPr/>
        </p:nvPicPr>
        <p:blipFill>
          <a:blip r:embed="rId4"/>
          <a:stretch>
            <a:fillRect/>
          </a:stretch>
        </p:blipFill>
        <p:spPr>
          <a:xfrm>
            <a:off x="6096000" y="3539328"/>
            <a:ext cx="5801535" cy="2962688"/>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12" name="Picture 11">
            <a:extLst>
              <a:ext uri="{FF2B5EF4-FFF2-40B4-BE49-F238E27FC236}">
                <a16:creationId xmlns:a16="http://schemas.microsoft.com/office/drawing/2014/main" id="{01924C9E-DBBD-31C3-C653-96462F073F85}"/>
              </a:ext>
            </a:extLst>
          </p:cNvPr>
          <p:cNvPicPr>
            <a:picLocks noChangeAspect="1"/>
          </p:cNvPicPr>
          <p:nvPr/>
        </p:nvPicPr>
        <p:blipFill>
          <a:blip r:embed="rId3"/>
          <a:stretch>
            <a:fillRect/>
          </a:stretch>
        </p:blipFill>
        <p:spPr>
          <a:xfrm>
            <a:off x="1005935" y="481936"/>
            <a:ext cx="5753903" cy="2486551"/>
          </a:xfrm>
          <a:prstGeom prst="rect">
            <a:avLst/>
          </a:prstGeom>
        </p:spPr>
      </p:pic>
      <p:pic>
        <p:nvPicPr>
          <p:cNvPr id="14" name="Picture 13">
            <a:extLst>
              <a:ext uri="{FF2B5EF4-FFF2-40B4-BE49-F238E27FC236}">
                <a16:creationId xmlns:a16="http://schemas.microsoft.com/office/drawing/2014/main" id="{89EB8158-03FC-1F17-A015-0A90B8829AC5}"/>
              </a:ext>
            </a:extLst>
          </p:cNvPr>
          <p:cNvPicPr>
            <a:picLocks noChangeAspect="1"/>
          </p:cNvPicPr>
          <p:nvPr/>
        </p:nvPicPr>
        <p:blipFill>
          <a:blip r:embed="rId4"/>
          <a:stretch>
            <a:fillRect/>
          </a:stretch>
        </p:blipFill>
        <p:spPr>
          <a:xfrm>
            <a:off x="6096000" y="3584849"/>
            <a:ext cx="5839640" cy="2791215"/>
          </a:xfrm>
          <a:prstGeom prst="rect">
            <a:avLst/>
          </a:prstGeom>
        </p:spPr>
      </p:pic>
      <p:sp>
        <p:nvSpPr>
          <p:cNvPr id="4" name="Text Placeholder 3">
            <a:extLst>
              <a:ext uri="{FF2B5EF4-FFF2-40B4-BE49-F238E27FC236}">
                <a16:creationId xmlns:a16="http://schemas.microsoft.com/office/drawing/2014/main" id="{3189427E-F676-39E0-A63E-15D0C609DAF9}"/>
              </a:ext>
            </a:extLst>
          </p:cNvPr>
          <p:cNvSpPr txBox="1">
            <a:spLocks/>
          </p:cNvSpPr>
          <p:nvPr/>
        </p:nvSpPr>
        <p:spPr>
          <a:xfrm>
            <a:off x="6951501" y="905228"/>
            <a:ext cx="4683907" cy="1639966"/>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Premium Customer Preference On  Products: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SaltVinegar</a:t>
            </a:r>
            <a:r>
              <a:rPr lang="en-US" sz="1500" dirty="0">
                <a:solidFill>
                  <a:schemeClr val="tx1"/>
                </a:solidFill>
                <a:latin typeface="Times New Roman" panose="02020603050405020304" pitchFamily="18" charset="0"/>
                <a:cs typeface="Times New Roman" panose="02020603050405020304" pitchFamily="18" charset="0"/>
              </a:rPr>
              <a:t> is top on all the categories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SouthernChicken</a:t>
            </a:r>
            <a:r>
              <a:rPr lang="en-US" sz="1500" dirty="0">
                <a:solidFill>
                  <a:schemeClr val="tx1"/>
                </a:solidFill>
                <a:latin typeface="Times New Roman" panose="02020603050405020304" pitchFamily="18" charset="0"/>
                <a:cs typeface="Times New Roman" panose="02020603050405020304" pitchFamily="18" charset="0"/>
              </a:rPr>
              <a:t> is less preferred by  population  Premium category.</a:t>
            </a:r>
            <a:endParaRPr lang="en-AU" sz="1500" dirty="0">
              <a:solidFill>
                <a:schemeClr val="tx1"/>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FFE11C1D-D2A9-2CB8-8D97-7EC283DF9B02}"/>
              </a:ext>
            </a:extLst>
          </p:cNvPr>
          <p:cNvSpPr txBox="1">
            <a:spLocks/>
          </p:cNvSpPr>
          <p:nvPr/>
        </p:nvSpPr>
        <p:spPr>
          <a:xfrm>
            <a:off x="2319130" y="4094923"/>
            <a:ext cx="3717235" cy="1895060"/>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Top Retail Stores Based On Total Sales: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Store no: 226</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Store no: 88</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Store no: 165</a:t>
            </a:r>
          </a:p>
          <a:p>
            <a:pPr>
              <a:lnSpc>
                <a:spcPct val="150000"/>
              </a:lnSpc>
            </a:pPr>
            <a:endParaRPr lang="en-AU" sz="1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a:extLst>
              <a:ext uri="{FF2B5EF4-FFF2-40B4-BE49-F238E27FC236}">
                <a16:creationId xmlns:a16="http://schemas.microsoft.com/office/drawing/2014/main" id="{4AD39430-DF0F-01B2-3363-ED4809E11C82}"/>
              </a:ext>
            </a:extLst>
          </p:cNvPr>
          <p:cNvPicPr>
            <a:picLocks noChangeAspect="1"/>
          </p:cNvPicPr>
          <p:nvPr/>
        </p:nvPicPr>
        <p:blipFill>
          <a:blip r:embed="rId3"/>
          <a:stretch>
            <a:fillRect/>
          </a:stretch>
        </p:blipFill>
        <p:spPr>
          <a:xfrm>
            <a:off x="6467061" y="3429000"/>
            <a:ext cx="5409768" cy="2768795"/>
          </a:xfrm>
          <a:prstGeom prst="rect">
            <a:avLst/>
          </a:prstGeom>
        </p:spPr>
      </p:pic>
      <p:pic>
        <p:nvPicPr>
          <p:cNvPr id="11" name="Picture 10">
            <a:extLst>
              <a:ext uri="{FF2B5EF4-FFF2-40B4-BE49-F238E27FC236}">
                <a16:creationId xmlns:a16="http://schemas.microsoft.com/office/drawing/2014/main" id="{295BE2E4-9409-E76A-6BA3-6EE31BDFBC3F}"/>
              </a:ext>
            </a:extLst>
          </p:cNvPr>
          <p:cNvPicPr>
            <a:picLocks noChangeAspect="1"/>
          </p:cNvPicPr>
          <p:nvPr/>
        </p:nvPicPr>
        <p:blipFill>
          <a:blip r:embed="rId4"/>
          <a:stretch>
            <a:fillRect/>
          </a:stretch>
        </p:blipFill>
        <p:spPr>
          <a:xfrm>
            <a:off x="941135" y="248505"/>
            <a:ext cx="5154865" cy="2388678"/>
          </a:xfrm>
          <a:prstGeom prst="rect">
            <a:avLst/>
          </a:prstGeom>
        </p:spPr>
      </p:pic>
      <p:sp>
        <p:nvSpPr>
          <p:cNvPr id="4" name="Text Placeholder 3">
            <a:extLst>
              <a:ext uri="{FF2B5EF4-FFF2-40B4-BE49-F238E27FC236}">
                <a16:creationId xmlns:a16="http://schemas.microsoft.com/office/drawing/2014/main" id="{7FA84853-EDA2-0A3B-40C0-BAEEF2E64E7D}"/>
              </a:ext>
            </a:extLst>
          </p:cNvPr>
          <p:cNvSpPr txBox="1">
            <a:spLocks/>
          </p:cNvSpPr>
          <p:nvPr/>
        </p:nvSpPr>
        <p:spPr>
          <a:xfrm>
            <a:off x="1412093" y="3653845"/>
            <a:ext cx="4683907" cy="2319104"/>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Population On The Total Sales:  </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Young Single/Couples are at the top position.</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Young Families are at the 2</a:t>
            </a:r>
            <a:r>
              <a:rPr lang="en-US" sz="1500" baseline="30000" dirty="0">
                <a:solidFill>
                  <a:schemeClr val="tx1"/>
                </a:solidFill>
                <a:latin typeface="Times New Roman" panose="02020603050405020304" pitchFamily="18" charset="0"/>
                <a:cs typeface="Times New Roman" panose="02020603050405020304" pitchFamily="18" charset="0"/>
              </a:rPr>
              <a:t>nd</a:t>
            </a:r>
            <a:r>
              <a:rPr lang="en-US" sz="1500" dirty="0">
                <a:solidFill>
                  <a:schemeClr val="tx1"/>
                </a:solidFill>
                <a:latin typeface="Times New Roman" panose="02020603050405020304" pitchFamily="18" charset="0"/>
                <a:cs typeface="Times New Roman" panose="02020603050405020304" pitchFamily="18" charset="0"/>
              </a:rPr>
              <a:t> position.</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Retirees are at the 3</a:t>
            </a:r>
            <a:r>
              <a:rPr lang="en-US" sz="1500" baseline="30000" dirty="0">
                <a:solidFill>
                  <a:schemeClr val="tx1"/>
                </a:solidFill>
                <a:latin typeface="Times New Roman" panose="02020603050405020304" pitchFamily="18" charset="0"/>
                <a:cs typeface="Times New Roman" panose="02020603050405020304" pitchFamily="18" charset="0"/>
              </a:rPr>
              <a:t>rd</a:t>
            </a:r>
            <a:r>
              <a:rPr lang="en-US" sz="1500" dirty="0">
                <a:solidFill>
                  <a:schemeClr val="tx1"/>
                </a:solidFill>
                <a:latin typeface="Times New Roman" panose="02020603050405020304" pitchFamily="18" charset="0"/>
                <a:cs typeface="Times New Roman" panose="02020603050405020304" pitchFamily="18" charset="0"/>
              </a:rPr>
              <a:t> position.</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Middle age Singles and Couples are the lowest position.</a:t>
            </a:r>
          </a:p>
        </p:txBody>
      </p:sp>
      <p:sp>
        <p:nvSpPr>
          <p:cNvPr id="6" name="Text Placeholder 3">
            <a:extLst>
              <a:ext uri="{FF2B5EF4-FFF2-40B4-BE49-F238E27FC236}">
                <a16:creationId xmlns:a16="http://schemas.microsoft.com/office/drawing/2014/main" id="{D42ED6C6-D436-5262-13BD-B45F9F6DA025}"/>
              </a:ext>
            </a:extLst>
          </p:cNvPr>
          <p:cNvSpPr txBox="1">
            <a:spLocks/>
          </p:cNvSpPr>
          <p:nvPr/>
        </p:nvSpPr>
        <p:spPr>
          <a:xfrm>
            <a:off x="6619461" y="470479"/>
            <a:ext cx="4683907" cy="2319104"/>
          </a:xfrm>
          <a:prstGeom prst="rect">
            <a:avLst/>
          </a:prstGeom>
        </p:spPr>
        <p:txBody>
          <a:bodyPr vert="horz" lIns="0" tIns="0" rIns="91440" bIns="45720" rtlCol="0">
            <a:noAutofit/>
          </a:bodyPr>
          <a:lstStyle>
            <a:lvl1pPr marL="0" indent="0" algn="l" defTabSz="457200" rtl="0" eaLnBrk="1" latinLnBrk="0" hangingPunct="1">
              <a:lnSpc>
                <a:spcPct val="100000"/>
              </a:lnSpc>
              <a:spcBef>
                <a:spcPts val="1000"/>
              </a:spcBef>
              <a:spcAft>
                <a:spcPts val="0"/>
              </a:spcAft>
              <a:buClr>
                <a:schemeClr val="accent1">
                  <a:lumMod val="60000"/>
                  <a:lumOff val="40000"/>
                </a:schemeClr>
              </a:buClr>
              <a:buSzPct val="80000"/>
              <a:buFont typeface="Wingdings 3" charset="2"/>
              <a:buNone/>
              <a:defRPr sz="2400" b="0" i="0" kern="1200">
                <a:solidFill>
                  <a:srgbClr val="000005"/>
                </a:solidFill>
                <a:latin typeface="Roboto Medium" panose="02000000000000000000" pitchFamily="2" charset="0"/>
                <a:ea typeface="Roboto Medium" panose="02000000000000000000" pitchFamily="2" charset="0"/>
                <a:cs typeface="+mj-cs"/>
              </a:defRPr>
            </a:lvl1pPr>
            <a:lvl2pPr marL="457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a:solidFill>
                  <a:schemeClr val="tx1">
                    <a:tint val="75000"/>
                  </a:schemeClr>
                </a:solidFill>
                <a:latin typeface="+mj-lt"/>
                <a:ea typeface="+mj-ea"/>
                <a:cs typeface="+mj-cs"/>
              </a:defRPr>
            </a:lvl2pPr>
            <a:lvl3pPr marL="914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3pPr>
            <a:lvl4pPr marL="1371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4pPr>
            <a:lvl5pPr marL="18288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5pPr>
            <a:lvl6pPr marL="22860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6pPr>
            <a:lvl7pPr marL="27432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7pPr>
            <a:lvl8pPr marL="32004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8pPr>
            <a:lvl9pPr marL="365760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9pPr>
          </a:lstStyle>
          <a:p>
            <a:pPr>
              <a:lnSpc>
                <a:spcPct val="150000"/>
              </a:lnSpc>
            </a:pPr>
            <a:r>
              <a:rPr lang="en-AU" sz="1500" dirty="0">
                <a:solidFill>
                  <a:schemeClr val="tx1"/>
                </a:solidFill>
                <a:latin typeface="Times New Roman" panose="02020603050405020304" pitchFamily="18" charset="0"/>
                <a:cs typeface="Times New Roman" panose="02020603050405020304" pitchFamily="18" charset="0"/>
              </a:rPr>
              <a:t>Total Sales Over Months: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 December 2018 was the 1</a:t>
            </a:r>
            <a:r>
              <a:rPr lang="en-US" sz="1500" baseline="30000" dirty="0">
                <a:solidFill>
                  <a:schemeClr val="tx1"/>
                </a:solidFill>
                <a:latin typeface="Times New Roman" panose="02020603050405020304" pitchFamily="18" charset="0"/>
                <a:cs typeface="Times New Roman" panose="02020603050405020304" pitchFamily="18" charset="0"/>
              </a:rPr>
              <a:t>st</a:t>
            </a:r>
            <a:r>
              <a:rPr lang="en-US" sz="1500" dirty="0">
                <a:solidFill>
                  <a:schemeClr val="tx1"/>
                </a:solidFill>
                <a:latin typeface="Times New Roman" panose="02020603050405020304" pitchFamily="18" charset="0"/>
                <a:cs typeface="Times New Roman" panose="02020603050405020304" pitchFamily="18" charset="0"/>
              </a:rPr>
              <a:t>  highest for Total Sales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March 2019 was the 2</a:t>
            </a:r>
            <a:r>
              <a:rPr lang="en-US" sz="1500" baseline="30000" dirty="0">
                <a:solidFill>
                  <a:schemeClr val="tx1"/>
                </a:solidFill>
                <a:latin typeface="Times New Roman" panose="02020603050405020304" pitchFamily="18" charset="0"/>
                <a:cs typeface="Times New Roman" panose="02020603050405020304" pitchFamily="18" charset="0"/>
              </a:rPr>
              <a:t>nd</a:t>
            </a:r>
            <a:r>
              <a:rPr lang="en-US" sz="1500" dirty="0">
                <a:solidFill>
                  <a:schemeClr val="tx1"/>
                </a:solidFill>
                <a:latin typeface="Times New Roman" panose="02020603050405020304" pitchFamily="18" charset="0"/>
                <a:cs typeface="Times New Roman" panose="02020603050405020304" pitchFamily="18" charset="0"/>
              </a:rPr>
              <a:t> highest on Total Sales</a:t>
            </a:r>
          </a:p>
          <a:p>
            <a:pPr marL="171450" indent="-171450">
              <a:lnSpc>
                <a:spcPct val="150000"/>
              </a:lnSpc>
              <a:buFont typeface="Wingdings" panose="05000000000000000000" pitchFamily="2" charset="2"/>
              <a:buChar char="v"/>
            </a:pPr>
            <a:r>
              <a:rPr lang="en-US" sz="1500" dirty="0">
                <a:solidFill>
                  <a:schemeClr val="tx1"/>
                </a:solidFill>
                <a:latin typeface="Times New Roman" panose="02020603050405020304" pitchFamily="18" charset="0"/>
                <a:cs typeface="Times New Roman" panose="02020603050405020304" pitchFamily="18" charset="0"/>
              </a:rPr>
              <a:t>February 2019 was the lowest  on Total Sales</a:t>
            </a:r>
          </a:p>
        </p:txBody>
      </p:sp>
    </p:spTree>
    <p:extLst>
      <p:ext uri="{BB962C8B-B14F-4D97-AF65-F5344CB8AC3E}">
        <p14:creationId xmlns:p14="http://schemas.microsoft.com/office/powerpoint/2010/main" val="165340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6674</TotalTime>
  <Words>1536</Words>
  <Application>Microsoft Office PowerPoint</Application>
  <PresentationFormat>Widescreen</PresentationFormat>
  <Paragraphs>155</Paragraphs>
  <Slides>14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Wingdings 3</vt:lpstr>
      <vt:lpstr>Arial</vt:lpstr>
      <vt:lpstr>Roboto Medium</vt:lpstr>
      <vt:lpstr>Calibri</vt:lpstr>
      <vt:lpstr>Wingdings</vt:lpstr>
      <vt:lpstr>Century Gothic</vt:lpstr>
      <vt:lpstr>Roboto</vt:lpstr>
      <vt:lpstr>Times New Roman</vt:lpstr>
      <vt:lpstr>Roboto Light</vt:lpstr>
      <vt:lpstr>Ion</vt:lpstr>
      <vt:lpstr>CRUNCHING THE CHIPS: Data Analytics For The Retail Stores</vt:lpstr>
      <vt:lpstr>AGENDA</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Sethu</cp:lastModifiedBy>
  <cp:revision>493</cp:revision>
  <dcterms:created xsi:type="dcterms:W3CDTF">2018-02-07T23:23:24Z</dcterms:created>
  <dcterms:modified xsi:type="dcterms:W3CDTF">2023-06-20T05:01:51Z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